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aveat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veat-bold.fntdata"/><Relationship Id="rId14" Type="http://schemas.openxmlformats.org/officeDocument/2006/relationships/font" Target="fonts/Cave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1e5d86c5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1e5d86c5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1e5d86c5e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1e5d86c5e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e5d86c5e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e5d86c5e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e5d86c5e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1e5d86c5e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e5d86c5e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1e5d86c5e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e5d86c5e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1e5d86c5e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d1775932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d1775932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9" Type="http://schemas.openxmlformats.org/officeDocument/2006/relationships/image" Target="../media/image15.png"/><Relationship Id="rId5" Type="http://schemas.openxmlformats.org/officeDocument/2006/relationships/image" Target="../media/image1.gif"/><Relationship Id="rId6" Type="http://schemas.openxmlformats.org/officeDocument/2006/relationships/image" Target="../media/image10.jpg"/><Relationship Id="rId7" Type="http://schemas.openxmlformats.org/officeDocument/2006/relationships/image" Target="../media/image2.jpg"/><Relationship Id="rId8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5.png"/><Relationship Id="rId5" Type="http://schemas.openxmlformats.org/officeDocument/2006/relationships/image" Target="../media/image4.jpg"/><Relationship Id="rId6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3.jp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5.png"/><Relationship Id="rId11" Type="http://schemas.openxmlformats.org/officeDocument/2006/relationships/hyperlink" Target="https://www.youtube.com/watch?v=jaGd3vmewwQ&amp;ab_channel=ProjetoBud%C3%B4" TargetMode="External"/><Relationship Id="rId10" Type="http://schemas.openxmlformats.org/officeDocument/2006/relationships/hyperlink" Target="https://www.youtube.com/watch?v=ikmrdnwELlk&amp;ab_channel=ElIdrissiJudoAcademy" TargetMode="External"/><Relationship Id="rId12" Type="http://schemas.openxmlformats.org/officeDocument/2006/relationships/hyperlink" Target="https://www.youtube.com/watch?v=HtIXT14WWlw&amp;ab_channel=Czechjudo" TargetMode="External"/><Relationship Id="rId9" Type="http://schemas.openxmlformats.org/officeDocument/2006/relationships/hyperlink" Target="https://www.youtube.com/watch?v=m-WroGC2PEM&amp;ab_channel=alexxxmartart" TargetMode="External"/><Relationship Id="rId5" Type="http://schemas.openxmlformats.org/officeDocument/2006/relationships/hyperlink" Target="https://www.youtube.com/watch?v=BBZG9N4cW0U&amp;ab_channel=KODOKAN" TargetMode="External"/><Relationship Id="rId6" Type="http://schemas.openxmlformats.org/officeDocument/2006/relationships/hyperlink" Target="https://www.youtube.com/watch?v=zbBtzBd9Eg4&amp;ab_channel=KODOKAN" TargetMode="External"/><Relationship Id="rId7" Type="http://schemas.openxmlformats.org/officeDocument/2006/relationships/hyperlink" Target="https://www.youtube.com/watch?v=ipmoTZLL_aM&amp;ab_channel=alexxxmartart" TargetMode="External"/><Relationship Id="rId8" Type="http://schemas.openxmlformats.org/officeDocument/2006/relationships/hyperlink" Target="https://www.youtube.com/watch?v=vc0JJxpubGs&amp;ab_channel=alexxxmartar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" y="0"/>
            <a:ext cx="1190101" cy="107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 amt="4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ctrTitle"/>
          </p:nvPr>
        </p:nvSpPr>
        <p:spPr>
          <a:xfrm>
            <a:off x="344325" y="195625"/>
            <a:ext cx="8520600" cy="13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6400">
                <a:latin typeface="Caveat"/>
                <a:ea typeface="Caveat"/>
                <a:cs typeface="Caveat"/>
                <a:sym typeface="Caveat"/>
              </a:rPr>
              <a:t>Shizei, Shintai a Tai-sabaki</a:t>
            </a:r>
            <a:endParaRPr b="1" sz="6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1558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latin typeface="Caveat"/>
                <a:ea typeface="Caveat"/>
                <a:cs typeface="Caveat"/>
                <a:sym typeface="Caveat"/>
              </a:rPr>
              <a:t>(Postoj, chůze a obraty těla)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8" name="Google Shape;58;p13"/>
          <p:cNvSpPr txBox="1"/>
          <p:nvPr>
            <p:ph idx="4294967295" type="body"/>
          </p:nvPr>
        </p:nvSpPr>
        <p:spPr>
          <a:xfrm>
            <a:off x="637750" y="4421050"/>
            <a:ext cx="23796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cs" sz="1400">
                <a:latin typeface="Caveat"/>
                <a:ea typeface="Caveat"/>
                <a:cs typeface="Caveat"/>
                <a:sym typeface="Caveat"/>
              </a:rPr>
              <a:t>František Doležal</a:t>
            </a:r>
            <a:br>
              <a:rPr lang="cs" sz="1400">
                <a:latin typeface="Caveat"/>
                <a:ea typeface="Caveat"/>
                <a:cs typeface="Caveat"/>
                <a:sym typeface="Caveat"/>
              </a:rPr>
            </a:br>
            <a:r>
              <a:rPr lang="cs" sz="1400">
                <a:latin typeface="Caveat"/>
                <a:ea typeface="Caveat"/>
                <a:cs typeface="Caveat"/>
                <a:sym typeface="Caveat"/>
              </a:rPr>
              <a:t>16.3.2023</a:t>
            </a:r>
            <a:endParaRPr sz="14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1190100" y="445025"/>
            <a:ext cx="329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820">
                <a:latin typeface="Caveat"/>
                <a:ea typeface="Caveat"/>
                <a:cs typeface="Caveat"/>
                <a:sym typeface="Caveat"/>
              </a:rPr>
              <a:t>1.1. </a:t>
            </a:r>
            <a:r>
              <a:rPr b="1" lang="cs" sz="2820">
                <a:latin typeface="Caveat"/>
                <a:ea typeface="Caveat"/>
                <a:cs typeface="Caveat"/>
                <a:sym typeface="Caveat"/>
              </a:rPr>
              <a:t>Shizei (postoj)</a:t>
            </a:r>
            <a:endParaRPr b="1" sz="282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00" y="1056225"/>
            <a:ext cx="1475925" cy="227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6100" y="1056212"/>
            <a:ext cx="2193675" cy="18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950" y="3373988"/>
            <a:ext cx="316230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1431" y="706750"/>
            <a:ext cx="3253906" cy="16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40677" y="3206039"/>
            <a:ext cx="904238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2966475" y="2893675"/>
            <a:ext cx="10929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cs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Ritsu-rei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911450" y="4196200"/>
            <a:ext cx="10929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cs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Seiza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8">
            <a:alphaModFix amt="80000"/>
          </a:blip>
          <a:stretch>
            <a:fillRect/>
          </a:stretch>
        </p:blipFill>
        <p:spPr>
          <a:xfrm>
            <a:off x="1" y="0"/>
            <a:ext cx="1190101" cy="107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9">
            <a:alphaModFix amt="2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75" y="1017725"/>
            <a:ext cx="4238675" cy="40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type="title"/>
          </p:nvPr>
        </p:nvSpPr>
        <p:spPr>
          <a:xfrm>
            <a:off x="1190100" y="445025"/>
            <a:ext cx="285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820">
                <a:latin typeface="Caveat"/>
                <a:ea typeface="Caveat"/>
                <a:cs typeface="Caveat"/>
                <a:sym typeface="Caveat"/>
              </a:rPr>
              <a:t>1.2. Shizei (postoj)</a:t>
            </a:r>
            <a:endParaRPr b="1" sz="282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1" y="0"/>
            <a:ext cx="1190101" cy="107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" y="0"/>
            <a:ext cx="1190101" cy="107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>
            <p:ph type="title"/>
          </p:nvPr>
        </p:nvSpPr>
        <p:spPr>
          <a:xfrm>
            <a:off x="1190100" y="445025"/>
            <a:ext cx="764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820">
                <a:latin typeface="Caveat"/>
                <a:ea typeface="Caveat"/>
                <a:cs typeface="Caveat"/>
                <a:sym typeface="Caveat"/>
              </a:rPr>
              <a:t>1.3. Shizei (postoj)</a:t>
            </a:r>
            <a:endParaRPr b="1" sz="282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Shizen-tai (základní, přirozený postoj)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chodidla na šířku ramen</a:t>
            </a:r>
            <a:b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váha na přední části chodidel</a:t>
            </a:r>
            <a:b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kolena jsou jen mírně pokrčená</a:t>
            </a:r>
            <a:b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tělo vzpřímené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Jigo-tai (obranný, snížený postoj)</a:t>
            </a:r>
            <a:endParaRPr b="1"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chodidla rozkročená více, než na šířku ramen</a:t>
            </a:r>
            <a:b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váha na přední části chodidel</a:t>
            </a:r>
            <a:b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kolena jsou výrazně pokrčená</a:t>
            </a:r>
            <a:b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tělo vzpřímené</a:t>
            </a:r>
            <a:endParaRPr sz="1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8524" y="2514694"/>
            <a:ext cx="3633301" cy="248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8513" y="130825"/>
            <a:ext cx="3633300" cy="238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" y="0"/>
            <a:ext cx="1190101" cy="10746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type="title"/>
          </p:nvPr>
        </p:nvSpPr>
        <p:spPr>
          <a:xfrm>
            <a:off x="1190100" y="445025"/>
            <a:ext cx="764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820">
                <a:latin typeface="Caveat"/>
                <a:ea typeface="Caveat"/>
                <a:cs typeface="Caveat"/>
                <a:sym typeface="Caveat"/>
              </a:rPr>
              <a:t>2.  </a:t>
            </a:r>
            <a:r>
              <a:rPr b="1" lang="cs" sz="2820">
                <a:latin typeface="Caveat"/>
                <a:ea typeface="Caveat"/>
                <a:cs typeface="Caveat"/>
                <a:sym typeface="Caveat"/>
              </a:rPr>
              <a:t>Shintai (chůze po tatami)</a:t>
            </a:r>
            <a:endParaRPr b="1" sz="282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11700" y="1128875"/>
            <a:ext cx="8520600" cy="3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u="sng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Suri-ashi</a:t>
            </a: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= obecně klouzavá chůze</a:t>
            </a:r>
            <a:b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(alespoň částí obou chodidel neustále udržujeme kontakt s tatami)</a:t>
            </a:r>
            <a:endParaRPr sz="1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Ayumi-ashi</a:t>
            </a:r>
            <a:r>
              <a:rPr b="1" lang="cs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(normální klouzavá chůze)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</a:t>
            </a: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váha na přední a vnější části chodidel</a:t>
            </a:r>
            <a:b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tělo vzpřímené</a:t>
            </a:r>
            <a:b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levá a pravá noha se střídají</a:t>
            </a:r>
            <a:b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směry: vpřed a vzad</a:t>
            </a:r>
            <a:endParaRPr sz="1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Tsugi</a:t>
            </a:r>
            <a:r>
              <a:rPr b="1" lang="cs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-ashi (přísuvná klouzavá chůze)</a:t>
            </a:r>
            <a:endParaRPr b="1"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váha na přední a vnější části chodidel</a:t>
            </a:r>
            <a:b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tělo vzpřímené</a:t>
            </a:r>
            <a:b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nohy se nekříží, první se vždy pouze přisunuje ke druhé</a:t>
            </a:r>
            <a:b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- směry: vpřed, vzad, vbok, šikmo (to vše nalevo i napravo)</a:t>
            </a:r>
            <a:endParaRPr sz="1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5800" y="3195325"/>
            <a:ext cx="873350" cy="16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7900" y="3195332"/>
            <a:ext cx="873350" cy="167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4900" y="754713"/>
            <a:ext cx="835150" cy="16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7">
            <a:alphaModFix amt="1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" y="0"/>
            <a:ext cx="1190101" cy="107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325" y="1074675"/>
            <a:ext cx="7229475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5">
            <a:alphaModFix amt="2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type="title"/>
          </p:nvPr>
        </p:nvSpPr>
        <p:spPr>
          <a:xfrm>
            <a:off x="1190100" y="445025"/>
            <a:ext cx="764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820">
                <a:latin typeface="Caveat"/>
                <a:ea typeface="Caveat"/>
                <a:cs typeface="Caveat"/>
                <a:sym typeface="Caveat"/>
              </a:rPr>
              <a:t>3.  Tai-sabaki (obraty těla)</a:t>
            </a:r>
            <a:endParaRPr b="1" sz="282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976700" y="1163850"/>
            <a:ext cx="27798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Hidari/Migi-ashi-mae-sabaki</a:t>
            </a:r>
            <a:endParaRPr sz="1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4645200" y="1163850"/>
            <a:ext cx="27798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Hidari/Migi-ashi-ushiro-sabaki</a:t>
            </a:r>
            <a:endParaRPr sz="1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682100" y="4503450"/>
            <a:ext cx="33690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Hidari/Migi-ashi-mae-mawari-sabaki</a:t>
            </a:r>
            <a:endParaRPr sz="1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4277400" y="4503450"/>
            <a:ext cx="35154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c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Hidari/Migi-ashi-ushiro-mawari-sabaki</a:t>
            </a:r>
            <a:endParaRPr sz="1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" y="0"/>
            <a:ext cx="1190101" cy="107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4">
            <a:alphaModFix amt="4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>
            <p:ph type="title"/>
          </p:nvPr>
        </p:nvSpPr>
        <p:spPr>
          <a:xfrm>
            <a:off x="1190100" y="445025"/>
            <a:ext cx="764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820">
                <a:latin typeface="Caveat"/>
                <a:ea typeface="Caveat"/>
                <a:cs typeface="Caveat"/>
                <a:sym typeface="Caveat"/>
              </a:rPr>
              <a:t>Videa</a:t>
            </a:r>
            <a:endParaRPr b="1" sz="282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Shizei (Kodokan) </a:t>
            </a:r>
            <a:r>
              <a:rPr b="1" lang="cs" sz="1700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5"/>
              </a:rPr>
              <a:t>https://www.youtube.com/watch?v=BBZG9N4cW0U&amp;ab_channel=KODOKAN</a:t>
            </a:r>
            <a:b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Shintai +Tai-sabaki (Kodokan) </a:t>
            </a:r>
            <a:r>
              <a:rPr b="1" lang="cs" sz="1700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6"/>
              </a:rPr>
              <a:t>https://www.youtube.com/watch?v=zbBtzBd9Eg4&amp;ab_channel=KODOKAN</a:t>
            </a:r>
            <a:b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b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Shizei </a:t>
            </a:r>
            <a:r>
              <a:rPr b="1" lang="cs" sz="1700" u="sng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https://www.youtube.com/watch?v=ipmoTZLL_aM&amp;ab_channel=alexxxmartart</a:t>
            </a:r>
            <a:b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Shintai </a:t>
            </a:r>
            <a:r>
              <a:rPr b="1" lang="cs" sz="1700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8"/>
              </a:rPr>
              <a:t>https://www.youtube.com/watch?v=vc0JJxpubGs&amp;ab_channel=alexxxmartart</a:t>
            </a:r>
            <a:b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Tai-sabaki </a:t>
            </a:r>
            <a:r>
              <a:rPr b="1" lang="cs" sz="1700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9"/>
              </a:rPr>
              <a:t>https://www.youtube.com/watch?v=m-WroGC2PEM&amp;ab_channel=alexxxmartart</a:t>
            </a:r>
            <a:b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b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Shintai </a:t>
            </a:r>
            <a:r>
              <a:rPr b="1" lang="cs" sz="1700" u="sng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https://www.youtube.com/watch?v=ikmrdnwELlk&amp;ab_channel=ElIdrissiJudoAcademy</a:t>
            </a:r>
            <a:b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Shizei + Tai-sabaki </a:t>
            </a:r>
            <a:r>
              <a:rPr b="1" lang="cs" sz="1700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11"/>
              </a:rPr>
              <a:t>https://www.youtube.com/watch?v=jaGd3vmewwQ&amp;ab_channel=ProjetoBud%C3%B4</a:t>
            </a:r>
            <a:b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b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b="1" lang="cs" sz="17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Shizei + Shintai </a:t>
            </a:r>
            <a:r>
              <a:rPr b="1" lang="cs" sz="1700" u="sng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12"/>
              </a:rPr>
              <a:t>https://www.youtube.com/watch?v=HtIXT14WWlw&amp;ab_channel=Czechjudo</a:t>
            </a:r>
            <a:endParaRPr b="1" sz="17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