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0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9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2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4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0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8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8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9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3/15/2023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66579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uK9Eklbn7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www.youtube.com/watch?v=0ryNzeo3eoc" TargetMode="External"/><Relationship Id="rId4" Type="http://schemas.openxmlformats.org/officeDocument/2006/relationships/hyperlink" Target="https://www.youtube.com/watch?v=FeJkxgxtiAw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L9-GokxJO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70CC16-28DC-12F4-4667-2DD563F2B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3200" y="540000"/>
            <a:ext cx="4500561" cy="4259814"/>
          </a:xfrm>
        </p:spPr>
        <p:txBody>
          <a:bodyPr>
            <a:normAutofit/>
          </a:bodyPr>
          <a:lstStyle/>
          <a:p>
            <a:r>
              <a:rPr lang="cs-CZ" sz="7500" dirty="0" err="1"/>
              <a:t>happo</a:t>
            </a:r>
            <a:r>
              <a:rPr lang="cs-CZ" sz="7500" dirty="0"/>
              <a:t>-no </a:t>
            </a:r>
            <a:r>
              <a:rPr lang="cs-CZ" sz="7500" dirty="0" err="1"/>
              <a:t>kuzushi</a:t>
            </a:r>
            <a:br>
              <a:rPr lang="cs-CZ" sz="7500" dirty="0"/>
            </a:br>
            <a:r>
              <a:rPr lang="cs-CZ" sz="7500" dirty="0" err="1"/>
              <a:t>hando</a:t>
            </a:r>
            <a:r>
              <a:rPr lang="cs-CZ" sz="7500" dirty="0"/>
              <a:t>-no </a:t>
            </a:r>
            <a:r>
              <a:rPr lang="cs-CZ" sz="7500" dirty="0" err="1"/>
              <a:t>kuzushi</a:t>
            </a:r>
            <a:endParaRPr lang="cs-CZ" sz="7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B81D87-99D5-512E-1EF3-39F474375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3200" y="4988476"/>
            <a:ext cx="4500561" cy="1320249"/>
          </a:xfrm>
        </p:spPr>
        <p:txBody>
          <a:bodyPr>
            <a:normAutofit/>
          </a:bodyPr>
          <a:lstStyle/>
          <a:p>
            <a:r>
              <a:rPr lang="cs-CZ" dirty="0"/>
              <a:t>Vladimír Komín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B7AF231-444C-44D0-B791-BAFE395E3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1" y="3600"/>
            <a:ext cx="7266875" cy="6854400"/>
            <a:chOff x="4925125" y="3600"/>
            <a:chExt cx="7266875" cy="685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152793A-5125-41FA-AEF6-96C5463D0A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5125" y="10980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3C1632F-098D-4A05-B248-04B7ABFE00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05686" y="6531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A85C0F5-DDEB-454E-A0E4-B6F0FB4CA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3760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122" name="Picture 2" descr="Kuzushi - Wikipedia">
            <a:extLst>
              <a:ext uri="{FF2B5EF4-FFF2-40B4-BE49-F238E27FC236}">
                <a16:creationId xmlns:a16="http://schemas.microsoft.com/office/drawing/2014/main" id="{E51BB1FE-A41C-1054-FD4D-616BCB6F6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707" y="2047688"/>
            <a:ext cx="3138488" cy="294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9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7D2FD795-8DF5-44F0-8664-4D8F626DD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7C6B683D-13FA-4605-8648-01FC9C82F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9852A959-AA36-4E4C-940B-F33A7BE0A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7" name="Oval 1036">
              <a:extLst>
                <a:ext uri="{FF2B5EF4-FFF2-40B4-BE49-F238E27FC236}">
                  <a16:creationId xmlns:a16="http://schemas.microsoft.com/office/drawing/2014/main" id="{FFFC38A9-EA65-4BD6-A6E1-CAD07CCB8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8" name="Oval 1037">
              <a:extLst>
                <a:ext uri="{FF2B5EF4-FFF2-40B4-BE49-F238E27FC236}">
                  <a16:creationId xmlns:a16="http://schemas.microsoft.com/office/drawing/2014/main" id="{F9E36CA9-9013-4306-B36F-2E349B6FE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CE8D3FFE-4362-43F6-99D3-1B83F7AD5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044" name="Rectangle 1043">
                <a:extLst>
                  <a:ext uri="{FF2B5EF4-FFF2-40B4-BE49-F238E27FC236}">
                    <a16:creationId xmlns:a16="http://schemas.microsoft.com/office/drawing/2014/main" id="{F7AA39D6-8796-468A-8C18-D17C0BBF21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5" name="Rectangle 1044">
                <a:extLst>
                  <a:ext uri="{FF2B5EF4-FFF2-40B4-BE49-F238E27FC236}">
                    <a16:creationId xmlns:a16="http://schemas.microsoft.com/office/drawing/2014/main" id="{75967788-298A-4B75-B02F-0625E5F848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40" name="Group 1039">
              <a:extLst>
                <a:ext uri="{FF2B5EF4-FFF2-40B4-BE49-F238E27FC236}">
                  <a16:creationId xmlns:a16="http://schemas.microsoft.com/office/drawing/2014/main" id="{8D0FB4E1-29BE-427B-9999-B25351A07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042" name="Rectangle 1041">
                <a:extLst>
                  <a:ext uri="{FF2B5EF4-FFF2-40B4-BE49-F238E27FC236}">
                    <a16:creationId xmlns:a16="http://schemas.microsoft.com/office/drawing/2014/main" id="{39914662-C165-4AD1-89C0-F6C47C1090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3" name="Rectangle 1042">
                <a:extLst>
                  <a:ext uri="{FF2B5EF4-FFF2-40B4-BE49-F238E27FC236}">
                    <a16:creationId xmlns:a16="http://schemas.microsoft.com/office/drawing/2014/main" id="{384C8199-BC83-4D02-8937-CF9AB0F4CF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1" name="Rectangle 1040">
              <a:extLst>
                <a:ext uri="{FF2B5EF4-FFF2-40B4-BE49-F238E27FC236}">
                  <a16:creationId xmlns:a16="http://schemas.microsoft.com/office/drawing/2014/main" id="{4A28F3F3-1D22-45C2-8627-C7E4E74BD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7" name="Rectangle 1046">
            <a:extLst>
              <a:ext uri="{FF2B5EF4-FFF2-40B4-BE49-F238E27FC236}">
                <a16:creationId xmlns:a16="http://schemas.microsoft.com/office/drawing/2014/main" id="{9D8267F7-1115-4F9A-BEF5-BB6664BCF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20169C-CEE6-AF0A-43C1-6FBA4C79E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315" y="545126"/>
            <a:ext cx="4554821" cy="2186096"/>
          </a:xfrm>
        </p:spPr>
        <p:txBody>
          <a:bodyPr anchor="t">
            <a:normAutofit/>
          </a:bodyPr>
          <a:lstStyle/>
          <a:p>
            <a:r>
              <a:rPr lang="cs-CZ" sz="4200"/>
              <a:t>Happo-no-kuzushi</a:t>
            </a:r>
            <a:br>
              <a:rPr lang="cs-CZ" sz="4200"/>
            </a:br>
            <a:r>
              <a:rPr lang="cs-CZ" sz="4200"/>
              <a:t>(osm směrů vychýlení)</a:t>
            </a:r>
          </a:p>
        </p:txBody>
      </p:sp>
      <p:pic>
        <p:nvPicPr>
          <p:cNvPr id="1026" name="Picture 2" descr="KUDZUSHI: THE MOST IMPORTANT CONCEPT IN JUDO Happo-no-kuzushi is the key  principle of performing the tati-waza... | VK">
            <a:extLst>
              <a:ext uri="{FF2B5EF4-FFF2-40B4-BE49-F238E27FC236}">
                <a16:creationId xmlns:a16="http://schemas.microsoft.com/office/drawing/2014/main" id="{A00E3C5F-50A5-E556-26E7-830ED396D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9119" y="540000"/>
            <a:ext cx="5871475" cy="576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7BCA9A30-0070-5D34-167E-F68174E1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063" y="2375452"/>
            <a:ext cx="4537073" cy="3933273"/>
          </a:xfrm>
        </p:spPr>
        <p:txBody>
          <a:bodyPr anchor="t">
            <a:normAutofit/>
          </a:bodyPr>
          <a:lstStyle/>
          <a:p>
            <a:r>
              <a:rPr lang="cs-CZ" dirty="0"/>
              <a:t>- 75% techniky dělá vychýlení </a:t>
            </a:r>
          </a:p>
          <a:p>
            <a:r>
              <a:rPr lang="cs-CZ" dirty="0"/>
              <a:t>- soupeře musíme vychylovat tak aby váha jeho těla byla přesměrovaná do určitého místa</a:t>
            </a:r>
          </a:p>
          <a:p>
            <a:r>
              <a:rPr lang="cs-CZ" dirty="0"/>
              <a:t>Nikdy nesmí stát na celých chodidlech viz. Obrázek</a:t>
            </a:r>
          </a:p>
          <a:p>
            <a:r>
              <a:rPr lang="cs-CZ" dirty="0"/>
              <a:t>Při vychýlení narušíme soupeřův postoj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8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D2D679-3C2F-C3CD-F9D8-B4509EB18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2" y="1539081"/>
            <a:ext cx="11101136" cy="37798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1.MAE-KUZUSHI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přímo vpřed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2.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USHIRO-KUZUSHI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přímo vzad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3.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HIDARI-KUZUSHI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vlevo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4.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MIGI-KUZUSHI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vpravo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5.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MIGI-MAE-SUMI-KUZUSHI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vpravo vpřed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(do předního pravého rohu)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6.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HIDARI-MAE-SUMI-KUZUSHI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vlevo vpřed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(do předního levého rohu)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MIGI-USHIRO-SUMI-KUZUSHI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vpravo vzad (do zadního pravého rohu)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HIDARI-USHIRO-SUMI-KUZUSHI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vychýlení vlevo vzad (do zadního levého rohu)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27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9" name="Group 3078">
            <a:extLst>
              <a:ext uri="{FF2B5EF4-FFF2-40B4-BE49-F238E27FC236}">
                <a16:creationId xmlns:a16="http://schemas.microsoft.com/office/drawing/2014/main" id="{30D050C3-946A-4155-B469-3FE5492E6E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3080" name="Rectangle 3079">
              <a:extLst>
                <a:ext uri="{FF2B5EF4-FFF2-40B4-BE49-F238E27FC236}">
                  <a16:creationId xmlns:a16="http://schemas.microsoft.com/office/drawing/2014/main" id="{70D7BFBB-BF60-4EF1-AF1C-731347DB1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1" name="Oval 3080">
              <a:extLst>
                <a:ext uri="{FF2B5EF4-FFF2-40B4-BE49-F238E27FC236}">
                  <a16:creationId xmlns:a16="http://schemas.microsoft.com/office/drawing/2014/main" id="{40150CBC-E30B-417C-9BB2-CE6BB1A64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2" name="Oval 3081">
              <a:extLst>
                <a:ext uri="{FF2B5EF4-FFF2-40B4-BE49-F238E27FC236}">
                  <a16:creationId xmlns:a16="http://schemas.microsoft.com/office/drawing/2014/main" id="{476020D6-6ADB-408E-A69F-4EA6F51A7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83" name="Group 3082">
              <a:extLst>
                <a:ext uri="{FF2B5EF4-FFF2-40B4-BE49-F238E27FC236}">
                  <a16:creationId xmlns:a16="http://schemas.microsoft.com/office/drawing/2014/main" id="{8226C8E5-1D99-421D-AB3C-2AF296A15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3088" name="Rectangle 3087">
                <a:extLst>
                  <a:ext uri="{FF2B5EF4-FFF2-40B4-BE49-F238E27FC236}">
                    <a16:creationId xmlns:a16="http://schemas.microsoft.com/office/drawing/2014/main" id="{67669339-D0C4-4CF0-9A76-5BFBCDB7988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9" name="Rectangle 3088">
                <a:extLst>
                  <a:ext uri="{FF2B5EF4-FFF2-40B4-BE49-F238E27FC236}">
                    <a16:creationId xmlns:a16="http://schemas.microsoft.com/office/drawing/2014/main" id="{38B31604-91C4-4CB0-8097-02EE0ADDC1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84" name="Group 3083">
              <a:extLst>
                <a:ext uri="{FF2B5EF4-FFF2-40B4-BE49-F238E27FC236}">
                  <a16:creationId xmlns:a16="http://schemas.microsoft.com/office/drawing/2014/main" id="{548340F5-A593-469A-98DC-B6D90D3B2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3086" name="Rectangle 3085">
                <a:extLst>
                  <a:ext uri="{FF2B5EF4-FFF2-40B4-BE49-F238E27FC236}">
                    <a16:creationId xmlns:a16="http://schemas.microsoft.com/office/drawing/2014/main" id="{B59E3068-3000-4C82-ACA8-367498951E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7" name="Rectangle 3086">
                <a:extLst>
                  <a:ext uri="{FF2B5EF4-FFF2-40B4-BE49-F238E27FC236}">
                    <a16:creationId xmlns:a16="http://schemas.microsoft.com/office/drawing/2014/main" id="{C2E1C398-D8F7-4828-9F7F-80D61DAE2B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85" name="Rectangle 3084">
              <a:extLst>
                <a:ext uri="{FF2B5EF4-FFF2-40B4-BE49-F238E27FC236}">
                  <a16:creationId xmlns:a16="http://schemas.microsoft.com/office/drawing/2014/main" id="{813B333C-60FD-4260-80E0-190666C9D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91" name="Rectangle 3090">
            <a:extLst>
              <a:ext uri="{FF2B5EF4-FFF2-40B4-BE49-F238E27FC236}">
                <a16:creationId xmlns:a16="http://schemas.microsoft.com/office/drawing/2014/main" id="{DC05F582-AA63-4A8C-915E-66057E4BE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3074" name="Picture 2" descr="In martial arts, how do the masters know a person can be thrown off balance  by reading a person's posture? What does posture tell them? - Quora">
            <a:extLst>
              <a:ext uri="{FF2B5EF4-FFF2-40B4-BE49-F238E27FC236}">
                <a16:creationId xmlns:a16="http://schemas.microsoft.com/office/drawing/2014/main" id="{E63C813F-63A7-105A-90A5-93C7D7AF3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9" r="11139" b="-1"/>
          <a:stretch/>
        </p:blipFill>
        <p:spPr bwMode="auto">
          <a:xfrm>
            <a:off x="-15192" y="980498"/>
            <a:ext cx="4013606" cy="461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81671-67D0-32EB-C30E-CE8D74D3B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3965" y="457199"/>
            <a:ext cx="3947171" cy="585152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dirty="0"/>
              <a:t>při práci nohou jdeme do směru kam chceme vychylovat</a:t>
            </a:r>
          </a:p>
          <a:p>
            <a:pPr marL="0" indent="0">
              <a:buNone/>
            </a:pPr>
            <a:r>
              <a:rPr lang="cs-CZ" dirty="0"/>
              <a:t>Práce rukou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https://www.youtube.com/watch?v=luK9Eklbn78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Video pro ukázku celku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https://www.youtube.com/watch?v=FeJkxgxtiAw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https://www.youtube.com/watch?v=0ryNzeo3eoc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4" descr="Haponokuzushi">
            <a:extLst>
              <a:ext uri="{FF2B5EF4-FFF2-40B4-BE49-F238E27FC236}">
                <a16:creationId xmlns:a16="http://schemas.microsoft.com/office/drawing/2014/main" id="{09650047-17CF-5061-7B5C-E3F5C950E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779" y="0"/>
            <a:ext cx="4270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59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03204-F786-4814-79BB-AF5BAB6A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Hando</a:t>
            </a:r>
            <a:r>
              <a:rPr lang="cs-CZ" dirty="0"/>
              <a:t>-no-</a:t>
            </a:r>
            <a:r>
              <a:rPr lang="cs-CZ" dirty="0" err="1"/>
              <a:t>kuzushi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CE30D-9341-C2BC-8F45-B215C0BE5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Vychýlení vzniklé akcí protivníka</a:t>
            </a:r>
          </a:p>
          <a:p>
            <a:r>
              <a:rPr lang="cs-CZ" dirty="0"/>
              <a:t>Rozvíjí </a:t>
            </a:r>
            <a:r>
              <a:rPr lang="cs-CZ" dirty="0" err="1"/>
              <a:t>happo</a:t>
            </a:r>
            <a:r>
              <a:rPr lang="cs-CZ" dirty="0"/>
              <a:t>-no-</a:t>
            </a:r>
            <a:r>
              <a:rPr lang="cs-CZ" dirty="0" err="1"/>
              <a:t>kuzushi</a:t>
            </a:r>
            <a:endParaRPr lang="cs-CZ" dirty="0"/>
          </a:p>
          <a:p>
            <a:r>
              <a:rPr lang="cs-CZ" dirty="0">
                <a:hlinkClick r:id="rId2"/>
              </a:rPr>
              <a:t>https://www.youtube.com/watch?v=YL9-GokxJOg</a:t>
            </a:r>
            <a:endParaRPr lang="cs-CZ" dirty="0"/>
          </a:p>
          <a:p>
            <a:r>
              <a:rPr lang="cs-CZ" dirty="0"/>
              <a:t>Narušení </a:t>
            </a:r>
            <a:r>
              <a:rPr lang="cs-CZ" dirty="0" err="1"/>
              <a:t>balancu</a:t>
            </a:r>
            <a:r>
              <a:rPr lang="cs-CZ" dirty="0"/>
              <a:t> a postoje soupeře využitím jeho reakce na můj pohyb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9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3" name="Group 4102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4104" name="Rectangle 4103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4105" name="Oval 4104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4106" name="Oval 4105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4107" name="Group 4106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4112" name="Rectangle 4111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4113" name="Rectangle 4112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4108" name="Group 4107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4110" name="Rectangle 4109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4111" name="Rectangle 4110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4109" name="Rectangle 4108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pic>
        <p:nvPicPr>
          <p:cNvPr id="4098" name="Picture 2" descr="Co nesmíte udělat při stavbě komína - ČESKÉSTAVBY.cz">
            <a:extLst>
              <a:ext uri="{FF2B5EF4-FFF2-40B4-BE49-F238E27FC236}">
                <a16:creationId xmlns:a16="http://schemas.microsoft.com/office/drawing/2014/main" id="{FD1597EC-ACF2-CEA4-E167-6412231259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20" r="1" b="5885"/>
          <a:stretch/>
        </p:blipFill>
        <p:spPr bwMode="auto">
          <a:xfrm>
            <a:off x="-688" y="-4"/>
            <a:ext cx="12192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7" name="Group 4116">
            <a:extLst>
              <a:ext uri="{FF2B5EF4-FFF2-40B4-BE49-F238E27FC236}">
                <a16:creationId xmlns:a16="http://schemas.microsoft.com/office/drawing/2014/main" id="{67186895-7DAD-4EEE-BF1A-CC36B9426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-5"/>
            <a:ext cx="9785926" cy="6858005"/>
            <a:chOff x="2406074" y="-5"/>
            <a:chExt cx="9785926" cy="6858005"/>
          </a:xfrm>
        </p:grpSpPr>
        <p:grpSp>
          <p:nvGrpSpPr>
            <p:cNvPr id="4118" name="Group 4117">
              <a:extLst>
                <a:ext uri="{FF2B5EF4-FFF2-40B4-BE49-F238E27FC236}">
                  <a16:creationId xmlns:a16="http://schemas.microsoft.com/office/drawing/2014/main" id="{45BFDCD0-B536-4527-AB6E-79B0E4EDD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2424112" y="-4"/>
              <a:ext cx="9767888" cy="6858003"/>
              <a:chOff x="0" y="-3"/>
              <a:chExt cx="9767888" cy="6858003"/>
            </a:xfrm>
          </p:grpSpPr>
          <p:sp>
            <p:nvSpPr>
              <p:cNvPr id="4126" name="Rectangle 4125">
                <a:extLst>
                  <a:ext uri="{FF2B5EF4-FFF2-40B4-BE49-F238E27FC236}">
                    <a16:creationId xmlns:a16="http://schemas.microsoft.com/office/drawing/2014/main" id="{1850C5E2-9BE7-4321-8945-320FE5AA9C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428999"/>
                <a:ext cx="9767888" cy="3429001"/>
              </a:xfrm>
              <a:prstGeom prst="rect">
                <a:avLst/>
              </a:prstGeom>
              <a:gradFill flip="none" rotWithShape="1">
                <a:gsLst>
                  <a:gs pos="32000">
                    <a:schemeClr val="bg1">
                      <a:alpha val="60000"/>
                    </a:schemeClr>
                  </a:gs>
                  <a:gs pos="0">
                    <a:schemeClr val="bg1">
                      <a:alpha val="80000"/>
                    </a:schemeClr>
                  </a:gs>
                  <a:gs pos="63000">
                    <a:schemeClr val="bg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27" name="Rectangle 4126">
                <a:extLst>
                  <a:ext uri="{FF2B5EF4-FFF2-40B4-BE49-F238E27FC236}">
                    <a16:creationId xmlns:a16="http://schemas.microsoft.com/office/drawing/2014/main" id="{07B89D3D-F057-4F89-87AC-DBA5FD04CE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V="1">
                <a:off x="0" y="-3"/>
                <a:ext cx="9767888" cy="3428999"/>
              </a:xfrm>
              <a:prstGeom prst="rect">
                <a:avLst/>
              </a:prstGeom>
              <a:gradFill flip="none" rotWithShape="1">
                <a:gsLst>
                  <a:gs pos="32000">
                    <a:schemeClr val="bg1">
                      <a:alpha val="60000"/>
                    </a:schemeClr>
                  </a:gs>
                  <a:gs pos="0">
                    <a:schemeClr val="bg1">
                      <a:alpha val="80000"/>
                    </a:schemeClr>
                  </a:gs>
                  <a:gs pos="63000">
                    <a:schemeClr val="bg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119" name="Group 4118">
              <a:extLst>
                <a:ext uri="{FF2B5EF4-FFF2-40B4-BE49-F238E27FC236}">
                  <a16:creationId xmlns:a16="http://schemas.microsoft.com/office/drawing/2014/main" id="{95B5518D-4B46-4866-BF9F-D6550DA002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2406074" y="-5"/>
              <a:ext cx="9785926" cy="6858002"/>
              <a:chOff x="0" y="-1"/>
              <a:chExt cx="9785926" cy="6858002"/>
            </a:xfrm>
          </p:grpSpPr>
          <p:sp>
            <p:nvSpPr>
              <p:cNvPr id="4124" name="Rectangle 4123">
                <a:extLst>
                  <a:ext uri="{FF2B5EF4-FFF2-40B4-BE49-F238E27FC236}">
                    <a16:creationId xmlns:a16="http://schemas.microsoft.com/office/drawing/2014/main" id="{71673445-12E5-48F8-BEF8-87016BBC52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429000"/>
                <a:ext cx="9785926" cy="342900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/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25" name="Rectangle 4124">
                <a:extLst>
                  <a:ext uri="{FF2B5EF4-FFF2-40B4-BE49-F238E27FC236}">
                    <a16:creationId xmlns:a16="http://schemas.microsoft.com/office/drawing/2014/main" id="{3ACC629B-B138-4925-BE58-F4E4E2CC83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V="1">
                <a:off x="0" y="-1"/>
                <a:ext cx="9785926" cy="342899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/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120" name="Group 4119">
              <a:extLst>
                <a:ext uri="{FF2B5EF4-FFF2-40B4-BE49-F238E27FC236}">
                  <a16:creationId xmlns:a16="http://schemas.microsoft.com/office/drawing/2014/main" id="{40C8F77F-4220-4C2C-BE7D-0C626E457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23330" y="-5"/>
              <a:ext cx="9768670" cy="6858002"/>
              <a:chOff x="2423330" y="-5"/>
              <a:chExt cx="9768670" cy="6858002"/>
            </a:xfrm>
          </p:grpSpPr>
          <p:sp>
            <p:nvSpPr>
              <p:cNvPr id="4122" name="Rectangle 4121">
                <a:extLst>
                  <a:ext uri="{FF2B5EF4-FFF2-40B4-BE49-F238E27FC236}">
                    <a16:creationId xmlns:a16="http://schemas.microsoft.com/office/drawing/2014/main" id="{B66BF283-D5A5-422F-9640-B6D1ABD989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2423330" y="-5"/>
                <a:ext cx="9767888" cy="3429001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4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23" name="Rectangle 4122">
                <a:extLst>
                  <a:ext uri="{FF2B5EF4-FFF2-40B4-BE49-F238E27FC236}">
                    <a16:creationId xmlns:a16="http://schemas.microsoft.com/office/drawing/2014/main" id="{05EAD1A7-3DBD-4376-BF10-AEE971C1BC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 flipV="1">
                <a:off x="2424112" y="3428998"/>
                <a:ext cx="9767888" cy="342899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4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121" name="Rectangle 4120">
              <a:extLst>
                <a:ext uri="{FF2B5EF4-FFF2-40B4-BE49-F238E27FC236}">
                  <a16:creationId xmlns:a16="http://schemas.microsoft.com/office/drawing/2014/main" id="{8F565D01-6AAA-4149-B7F9-257DDE044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V="1">
              <a:off x="4637393" y="-696606"/>
              <a:ext cx="6312874" cy="8796338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A9BD59D-B7B2-9A3A-10D5-821C5577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4500561" cy="42598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100">
                <a:solidFill>
                  <a:srgbClr val="FFFFFF"/>
                </a:solidFill>
              </a:rPr>
              <a:t>Děkuju za pozornost </a:t>
            </a:r>
          </a:p>
        </p:txBody>
      </p:sp>
    </p:spTree>
    <p:extLst>
      <p:ext uri="{BB962C8B-B14F-4D97-AF65-F5344CB8AC3E}">
        <p14:creationId xmlns:p14="http://schemas.microsoft.com/office/powerpoint/2010/main" val="2268749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8F4E0-F215-05A9-A4A1-9C159AE3A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C9DCA-6000-7843-922D-11219B237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05965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LightSeedLeftStep">
      <a:dk1>
        <a:srgbClr val="000000"/>
      </a:dk1>
      <a:lt1>
        <a:srgbClr val="FFFFFF"/>
      </a:lt1>
      <a:dk2>
        <a:srgbClr val="413124"/>
      </a:dk2>
      <a:lt2>
        <a:srgbClr val="E2E7E8"/>
      </a:lt2>
      <a:accent1>
        <a:srgbClr val="D59081"/>
      </a:accent1>
      <a:accent2>
        <a:srgbClr val="CE6B83"/>
      </a:accent2>
      <a:accent3>
        <a:srgbClr val="D786BB"/>
      </a:accent3>
      <a:accent4>
        <a:srgbClr val="C66BCE"/>
      </a:accent4>
      <a:accent5>
        <a:srgbClr val="AF86D7"/>
      </a:accent5>
      <a:accent6>
        <a:srgbClr val="746BCE"/>
      </a:accent6>
      <a:hlink>
        <a:srgbClr val="5A8B95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224</Words>
  <Application>Microsoft Office PowerPoint</Application>
  <PresentationFormat>Širokoúhlá obrazovka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Bell MT</vt:lpstr>
      <vt:lpstr>Times New Roman</vt:lpstr>
      <vt:lpstr>GlowVTI</vt:lpstr>
      <vt:lpstr>happo-no kuzushi hando-no kuzushi</vt:lpstr>
      <vt:lpstr>Happo-no-kuzushi (osm směrů vychýlení)</vt:lpstr>
      <vt:lpstr>Prezentace aplikace PowerPoint</vt:lpstr>
      <vt:lpstr>Prezentace aplikace PowerPoint</vt:lpstr>
      <vt:lpstr>Hando-no-kuzushi</vt:lpstr>
      <vt:lpstr>Děkuju za pozornost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happo-no kuzushi hando-no kuzushi</dc:title>
  <dc:creator>Chmelda Já</dc:creator>
  <cp:lastModifiedBy>Chmelda Já</cp:lastModifiedBy>
  <cp:revision>1</cp:revision>
  <dcterms:created xsi:type="dcterms:W3CDTF">2023-03-15T06:02:39Z</dcterms:created>
  <dcterms:modified xsi:type="dcterms:W3CDTF">2023-03-15T07:58:34Z</dcterms:modified>
</cp:coreProperties>
</file>