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7" r:id="rId8"/>
    <p:sldId id="268" r:id="rId9"/>
    <p:sldId id="265" r:id="rId10"/>
    <p:sldId id="266" r:id="rId11"/>
    <p:sldId id="270" r:id="rId12"/>
    <p:sldId id="282" r:id="rId13"/>
    <p:sldId id="260" r:id="rId14"/>
    <p:sldId id="284" r:id="rId15"/>
    <p:sldId id="271" r:id="rId16"/>
    <p:sldId id="276" r:id="rId17"/>
    <p:sldId id="277" r:id="rId18"/>
    <p:sldId id="274" r:id="rId19"/>
    <p:sldId id="278" r:id="rId20"/>
    <p:sldId id="275" r:id="rId21"/>
    <p:sldId id="279" r:id="rId22"/>
    <p:sldId id="283" r:id="rId23"/>
    <p:sldId id="25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C5492-4CAA-8DA9-EF9E-CD4AFCEF0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2BB3EF-7B0E-EEE3-8BF8-73C390C0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56F17-DE4A-2691-C134-E972A206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DAA7A-5755-EF35-5FD0-A5083E73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4540C-7290-9C02-FBE4-5712CF47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40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971DF-177A-160A-2636-D4C9090A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B115D1-7CF3-12BB-DD2B-06BA5BC02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6A0480-C106-9152-2157-11029B4D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F03A8-DB9A-5433-9034-011C9DD1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16AB3-270F-222C-0138-11B6C4EA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72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9EAA7D-7BEB-85C3-6823-112D7D893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215A7B-FECE-C6A0-0BEF-A6DA1CEE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130CF8-A6BD-E4D2-434A-8DD002A4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6F979-0365-1350-97CC-3E6A22A0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F8D879-5E50-4B26-336B-B81ABF0A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4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6101D-BC12-507E-2478-646B73C4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895C1-5218-93BF-C07A-321B02AA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3A8D4-8381-7553-CB83-7DEEE510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A71A9-0AD7-7157-29FC-07B64844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0D9C9-01DC-1D51-4277-E2D3A6F3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CEE2-4F03-CAA6-41F1-BF9A6E93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932764-F3AB-88C2-3FBF-2167490DD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A83CAA-07AE-BA6E-6A9F-C8AF7013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06699-43AC-AE3F-58F5-25D20132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2DAE11-CCDB-C7ED-759D-BE3D8069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5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3BE79-C7B4-C157-8816-2811B7A1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9176F-3858-05C2-E192-D04D31EA1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D62638-6C2E-F87F-8196-A1DD40241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7BD9B2-90A3-4CE9-7204-247E9702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FFE7DC-086E-8871-2F83-FA401D5C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751DFD-250C-D73E-32F9-2F14CA74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9887D-A5DB-5257-D05B-F1A539CB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FBAEFF-1126-603B-1A45-7EB02F91D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86B118-84A8-88A6-539E-1D02F1E9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3212F4-44ED-E44E-782F-11593EBAB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41AB69-F14E-5607-B11A-FBF447499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3C5981-7838-ECAA-6C22-E1988FAB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B6C77-5F45-5FA1-8D7F-834021F6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1C48A2-A617-1C60-C9A7-145B4AD2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AE024-C4A9-2A62-7D50-5817D70A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6D62-37FD-F6AC-A9F3-47858D9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253995-95CA-F98E-728B-8F7A9C28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FC9128-BB57-797C-D999-FE055E48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4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D9CFCF-1B48-4BAD-9B95-7B843FA9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A0A969-CB15-C4F5-CC69-434A3424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7B74B2-0FBA-11E4-DB96-5D6DAD3A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9366-8823-F107-9F0B-E02D3483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A2E1B-525D-D55D-0994-3185AD3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37938C-275C-28F7-4CB6-E92DCF4E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A35142-2979-3D10-9C1B-09E39E54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383B25-0B96-735B-23FE-C1F83E99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8C1B1-5B62-AD26-BCD3-943DC4FE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83FB2-7E0A-3C61-A91B-5086A9D9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14E622-4C10-46CA-57FE-01D74E73E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8B92A3-C417-8BDE-C674-FCB5135A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72282A-0E02-C906-F1BB-A1C9DD88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2DEF84-AF49-54BE-F09E-9232755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6257D2-13A3-3037-9347-F950189D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6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9482D7-C931-C07A-FBCE-D4D3D514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3077AE-A0C2-AFB7-1E92-CB7B0934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584E23-9705-66EE-D313-7638B3AE1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BC1B-A40E-45E8-B97C-0C0F66C9CC55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391612-B272-9A79-B138-CC76076F1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34502D-4E93-FB61-A004-8C7CD5177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E641-94BD-4CA4-81CB-F6A20F731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udotradicionalgoshinjutsukan.blogspot.com/2007/06/atemi-waz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arta-judo.cz/techniky-judo/waza/atemi-waza/" TargetMode="External"/><Relationship Id="rId4" Type="http://schemas.openxmlformats.org/officeDocument/2006/relationships/hyperlink" Target="https://en.wikipedia.org/wiki/Judo_atemi_waz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8BC26-6E2C-D925-040D-33F07A142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9600" b="1" dirty="0">
                <a:latin typeface="Pristina" panose="03060402040406080204" pitchFamily="66" charset="0"/>
              </a:rPr>
              <a:t>Atemi </a:t>
            </a:r>
            <a:r>
              <a:rPr lang="cs-CZ" sz="9600" b="1" dirty="0" err="1">
                <a:latin typeface="Pristina" panose="03060402040406080204" pitchFamily="66" charset="0"/>
              </a:rPr>
              <a:t>waza</a:t>
            </a:r>
            <a:endParaRPr lang="cs-CZ" sz="9600" b="1" dirty="0">
              <a:latin typeface="Pristina" panose="03060402040406080204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0CE2D-CA53-074A-2391-ABD9B6127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cs-CZ" sz="3200" b="1" dirty="0">
                <a:latin typeface="Monotype Corsiva" panose="03010101010201010101" pitchFamily="66" charset="0"/>
                <a:ea typeface="+mj-ea"/>
                <a:cs typeface="Arial" panose="020B0604020202020204" pitchFamily="34" charset="0"/>
              </a:rPr>
              <a:t>Zpracoval    Pavel Kovář</a:t>
            </a:r>
          </a:p>
        </p:txBody>
      </p:sp>
    </p:spTree>
    <p:extLst>
      <p:ext uri="{BB962C8B-B14F-4D97-AF65-F5344CB8AC3E}">
        <p14:creationId xmlns:p14="http://schemas.microsoft.com/office/powerpoint/2010/main" val="359214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Přehled účinků stimulace vitálních bodů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Kolem1/5 případů krvácení z nosu, tržné rány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Částečná ztráta sluchu nebo zraku cca 2 %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Z dokumentů lze vyvodit, že stimulací oblasti nazývané </a:t>
            </a:r>
            <a:r>
              <a:rPr lang="cs-CZ" b="1" dirty="0" err="1">
                <a:latin typeface="Arial Narrow" panose="020B0606020202030204" pitchFamily="34" charset="0"/>
              </a:rPr>
              <a:t>Suigetsu</a:t>
            </a:r>
            <a:r>
              <a:rPr lang="cs-CZ" dirty="0">
                <a:latin typeface="Arial Narrow" panose="020B0606020202030204" pitchFamily="34" charset="0"/>
              </a:rPr>
              <a:t>                   ( </a:t>
            </a:r>
            <a:r>
              <a:rPr lang="cs-CZ" dirty="0" err="1">
                <a:latin typeface="Arial Narrow" panose="020B0606020202030204" pitchFamily="34" charset="0"/>
              </a:rPr>
              <a:t>solar</a:t>
            </a:r>
            <a:r>
              <a:rPr lang="cs-CZ" dirty="0">
                <a:latin typeface="Arial Narrow" panose="020B0606020202030204" pitchFamily="34" charset="0"/>
              </a:rPr>
              <a:t> plexus) je dosaženo mimořádně silného fyzického i psychického otřesu.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8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Stimulace vitálních bodů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sz="4500" dirty="0">
                <a:latin typeface="Arial Narrow" panose="020B0606020202030204" pitchFamily="34" charset="0"/>
              </a:rPr>
              <a:t>Stimulace některých bodů je obtížnější z důvodu horší dosažitelnosti oblasti nebo pokud se jedná o malou přesně vymezenou oblast, pak je pro účinné </a:t>
            </a:r>
            <a:r>
              <a:rPr lang="cs-CZ" sz="4500" dirty="0" err="1">
                <a:latin typeface="Arial Narrow" panose="020B0606020202030204" pitchFamily="34" charset="0"/>
              </a:rPr>
              <a:t>atemi</a:t>
            </a:r>
            <a:r>
              <a:rPr lang="cs-CZ" sz="4500" dirty="0">
                <a:latin typeface="Arial Narrow" panose="020B0606020202030204" pitchFamily="34" charset="0"/>
              </a:rPr>
              <a:t> nutné použít pevnou (klouby), popř. zpevněnou část (konečky prstů) těla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sz="4500" dirty="0" err="1">
                <a:latin typeface="Arial Narrow" panose="020B0606020202030204" pitchFamily="34" charset="0"/>
              </a:rPr>
              <a:t>Ju</a:t>
            </a:r>
            <a:r>
              <a:rPr lang="cs-CZ" sz="4500" dirty="0">
                <a:latin typeface="Arial Narrow" panose="020B0606020202030204" pitchFamily="34" charset="0"/>
              </a:rPr>
              <a:t> </a:t>
            </a:r>
            <a:r>
              <a:rPr lang="cs-CZ" sz="4500" dirty="0" err="1">
                <a:latin typeface="Arial Narrow" panose="020B0606020202030204" pitchFamily="34" charset="0"/>
              </a:rPr>
              <a:t>Jutsu</a:t>
            </a:r>
            <a:r>
              <a:rPr lang="cs-CZ" sz="4500" dirty="0">
                <a:latin typeface="Arial Narrow" panose="020B0606020202030204" pitchFamily="34" charset="0"/>
              </a:rPr>
              <a:t> (obecně sebeobrana) často používá </a:t>
            </a:r>
            <a:r>
              <a:rPr lang="cs-CZ" sz="4500" dirty="0" err="1">
                <a:latin typeface="Arial Narrow" panose="020B0606020202030204" pitchFamily="34" charset="0"/>
              </a:rPr>
              <a:t>atemi</a:t>
            </a:r>
            <a:r>
              <a:rPr lang="cs-CZ" sz="4500" dirty="0">
                <a:latin typeface="Arial Narrow" panose="020B0606020202030204" pitchFamily="34" charset="0"/>
              </a:rPr>
              <a:t> před nasazením pák, škrcením, držením, popř. aplikací hodů – z důvodu </a:t>
            </a:r>
            <a:r>
              <a:rPr lang="cs-CZ" sz="4500" dirty="0" err="1">
                <a:latin typeface="Arial Narrow" panose="020B0606020202030204" pitchFamily="34" charset="0"/>
              </a:rPr>
              <a:t>navolnění</a:t>
            </a:r>
            <a:r>
              <a:rPr lang="cs-CZ" sz="4500" dirty="0">
                <a:latin typeface="Arial Narrow" panose="020B0606020202030204" pitchFamily="34" charset="0"/>
              </a:rPr>
              <a:t> (rozptýlení) útočníka, tzv. Rozbití myšlenky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sz="4500" dirty="0">
                <a:latin typeface="Arial Narrow" panose="020B0606020202030204" pitchFamily="34" charset="0"/>
              </a:rPr>
              <a:t>Některé vitální body lze stimulovat i jen tlakem (tzv. </a:t>
            </a:r>
            <a:r>
              <a:rPr lang="cs-CZ" sz="4500" b="1" dirty="0" err="1">
                <a:latin typeface="Arial Narrow" panose="020B0606020202030204" pitchFamily="34" charset="0"/>
              </a:rPr>
              <a:t>oshi</a:t>
            </a:r>
            <a:r>
              <a:rPr lang="cs-CZ" sz="4500" b="1" dirty="0">
                <a:latin typeface="Arial Narrow" panose="020B0606020202030204" pitchFamily="34" charset="0"/>
              </a:rPr>
              <a:t> </a:t>
            </a:r>
            <a:r>
              <a:rPr lang="cs-CZ" sz="4500" b="1" dirty="0" err="1">
                <a:latin typeface="Arial Narrow" panose="020B0606020202030204" pitchFamily="34" charset="0"/>
              </a:rPr>
              <a:t>itame</a:t>
            </a:r>
            <a:r>
              <a:rPr lang="cs-CZ" sz="4500" dirty="0">
                <a:latin typeface="Arial Narrow" panose="020B0606020202030204" pitchFamily="34" charset="0"/>
              </a:rPr>
              <a:t>), nemusí tedy jít jen o úder, či kop – podstatou stimulace je v tomto případě vytvoření enormní bolesti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6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Stimulace vitálních bodů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Na efektivitu aplikace Atemi má značný vliv fyzický  i psychický stav protivníka.</a:t>
            </a:r>
          </a:p>
          <a:p>
            <a:pPr marL="0" indent="0">
              <a:buNone/>
            </a:pPr>
            <a:r>
              <a:rPr lang="cs-CZ" b="1" i="0" u="sng" dirty="0">
                <a:effectLst/>
                <a:latin typeface="Arial Narrow" panose="020B0606020202030204" pitchFamily="34" charset="0"/>
              </a:rPr>
              <a:t>Obecně se snižuje: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0" i="0" dirty="0">
                <a:effectLst/>
                <a:latin typeface="Arial Narrow" panose="020B0606020202030204" pitchFamily="34" charset="0"/>
              </a:rPr>
              <a:t>při afektu (zloba, zuřivost) – souvisí s funkcí hormonů, především adrenalinu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0" i="0" dirty="0">
                <a:effectLst/>
                <a:latin typeface="Arial Narrow" panose="020B0606020202030204" pitchFamily="34" charset="0"/>
              </a:rPr>
              <a:t>při jednání ovládanému myšlenkou mající fanatický charakter (nenávist, nadšení)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0" i="0" dirty="0">
                <a:effectLst/>
                <a:latin typeface="Arial Narrow" panose="020B0606020202030204" pitchFamily="34" charset="0"/>
              </a:rPr>
              <a:t>při omámení alkoholem nebo drogou.</a:t>
            </a:r>
          </a:p>
          <a:p>
            <a:pPr marL="0" indent="0">
              <a:buNone/>
            </a:pPr>
            <a:r>
              <a:rPr lang="cs-CZ" b="1" u="sng" dirty="0">
                <a:latin typeface="Arial Narrow" panose="020B0606020202030204" pitchFamily="34" charset="0"/>
              </a:rPr>
              <a:t>V</a:t>
            </a:r>
            <a:r>
              <a:rPr lang="cs-CZ" b="1" i="0" u="sng" dirty="0">
                <a:effectLst/>
                <a:latin typeface="Arial Narrow" panose="020B0606020202030204" pitchFamily="34" charset="0"/>
              </a:rPr>
              <a:t>nímavost na bolestivé pocity se zvyšuje:</a:t>
            </a:r>
            <a:endParaRPr lang="cs-CZ" b="0" i="0" dirty="0">
              <a:effectLst/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0" i="0" dirty="0">
                <a:effectLst/>
                <a:latin typeface="Arial Narrow" panose="020B0606020202030204" pitchFamily="34" charset="0"/>
              </a:rPr>
              <a:t>při všech afektech, které mají skličující charakter (strach, nejistota, úzkost)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0" i="0" dirty="0">
                <a:effectLst/>
                <a:latin typeface="Arial Narrow" panose="020B0606020202030204" pitchFamily="34" charset="0"/>
              </a:rPr>
              <a:t>při nedostatečném </a:t>
            </a:r>
            <a:r>
              <a:rPr lang="cs-CZ" sz="2400" b="0" i="1" dirty="0">
                <a:effectLst/>
                <a:latin typeface="Arial Narrow" panose="020B0606020202030204" pitchFamily="34" charset="0"/>
              </a:rPr>
              <a:t>„prohřátí“</a:t>
            </a:r>
            <a:r>
              <a:rPr lang="cs-CZ" sz="2400" b="0" i="0" dirty="0">
                <a:effectLst/>
                <a:latin typeface="Arial Narrow" panose="020B0606020202030204" pitchFamily="34" charset="0"/>
              </a:rPr>
              <a:t> organizmu, např. pocitu zimy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7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Společně s </a:t>
            </a:r>
            <a:r>
              <a:rPr lang="cs-CZ" dirty="0" err="1">
                <a:latin typeface="Arial Narrow" panose="020B0606020202030204" pitchFamily="34" charset="0"/>
              </a:rPr>
              <a:t>Nage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wazou</a:t>
            </a:r>
            <a:r>
              <a:rPr lang="cs-CZ" dirty="0">
                <a:latin typeface="Arial Narrow" panose="020B0606020202030204" pitchFamily="34" charset="0"/>
              </a:rPr>
              <a:t> a </a:t>
            </a:r>
            <a:r>
              <a:rPr lang="cs-CZ" dirty="0" err="1">
                <a:latin typeface="Arial Narrow" panose="020B0606020202030204" pitchFamily="34" charset="0"/>
              </a:rPr>
              <a:t>Katame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wazou</a:t>
            </a:r>
            <a:r>
              <a:rPr lang="cs-CZ" dirty="0">
                <a:latin typeface="Arial Narrow" panose="020B0606020202030204" pitchFamily="34" charset="0"/>
              </a:rPr>
              <a:t> patří mezi 3 základní skupiny technik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Judo – tzv. </a:t>
            </a:r>
            <a:r>
              <a:rPr lang="cs-CZ" dirty="0" err="1">
                <a:latin typeface="Arial Narrow" panose="020B0606020202030204" pitchFamily="34" charset="0"/>
              </a:rPr>
              <a:t>Kihon</a:t>
            </a:r>
            <a:r>
              <a:rPr lang="cs-CZ" dirty="0">
                <a:latin typeface="Arial Narrow" panose="020B0606020202030204" pitchFamily="34" charset="0"/>
              </a:rPr>
              <a:t> (základní)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Judo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Atemi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 je součástí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Judo od samého začátku, avšak v důsledku nemožnosti využití ve sportovní oblasti, je méně známá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Původní přítomnost některých </a:t>
            </a:r>
            <a:r>
              <a:rPr lang="cs-CZ" dirty="0" err="1">
                <a:latin typeface="Arial Narrow" panose="020B0606020202030204" pitchFamily="34" charset="0"/>
              </a:rPr>
              <a:t>atemi</a:t>
            </a:r>
            <a:r>
              <a:rPr lang="cs-CZ" dirty="0">
                <a:latin typeface="Arial Narrow" panose="020B0606020202030204" pitchFamily="34" charset="0"/>
              </a:rPr>
              <a:t> technik je při hlubším studiu možné rozpoznat i u běžně používaných technik v </a:t>
            </a:r>
            <a:r>
              <a:rPr lang="cs-CZ" dirty="0" err="1">
                <a:latin typeface="Arial Narrow" panose="020B0606020202030204" pitchFamily="34" charset="0"/>
              </a:rPr>
              <a:t>Nage</a:t>
            </a:r>
            <a:r>
              <a:rPr lang="cs-CZ" dirty="0">
                <a:latin typeface="Arial Narrow" panose="020B0606020202030204" pitchFamily="34" charset="0"/>
              </a:rPr>
              <a:t> i </a:t>
            </a:r>
            <a:r>
              <a:rPr lang="cs-CZ" dirty="0" err="1">
                <a:latin typeface="Arial Narrow" panose="020B0606020202030204" pitchFamily="34" charset="0"/>
              </a:rPr>
              <a:t>Katame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waze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 Zcela zřejmá je přítomnost </a:t>
            </a:r>
            <a:r>
              <a:rPr lang="cs-CZ" dirty="0" err="1">
                <a:latin typeface="Arial Narrow" panose="020B0606020202030204" pitchFamily="34" charset="0"/>
              </a:rPr>
              <a:t>atemi</a:t>
            </a:r>
            <a:r>
              <a:rPr lang="cs-CZ" dirty="0">
                <a:latin typeface="Arial Narrow" panose="020B0606020202030204" pitchFamily="34" charset="0"/>
              </a:rPr>
              <a:t> v </a:t>
            </a:r>
            <a:r>
              <a:rPr lang="cs-CZ" dirty="0" err="1">
                <a:latin typeface="Arial Narrow" panose="020B0606020202030204" pitchFamily="34" charset="0"/>
              </a:rPr>
              <a:t>katách</a:t>
            </a:r>
            <a:r>
              <a:rPr lang="cs-CZ" dirty="0">
                <a:latin typeface="Arial Narrow" panose="020B0606020202030204" pitchFamily="34" charset="0"/>
              </a:rPr>
              <a:t>, např. </a:t>
            </a:r>
            <a:r>
              <a:rPr lang="cs-CZ" dirty="0" err="1">
                <a:latin typeface="Arial Narrow" panose="020B0606020202030204" pitchFamily="34" charset="0"/>
              </a:rPr>
              <a:t>Seiryoku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Zenyo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Kokumin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Taiiku</a:t>
            </a:r>
            <a:r>
              <a:rPr lang="cs-CZ" dirty="0">
                <a:latin typeface="Arial Narrow" panose="020B0606020202030204" pitchFamily="34" charset="0"/>
              </a:rPr>
              <a:t>, Kime no Kata, </a:t>
            </a:r>
            <a:r>
              <a:rPr lang="cs-CZ" dirty="0" err="1">
                <a:latin typeface="Arial Narrow" panose="020B0606020202030204" pitchFamily="34" charset="0"/>
              </a:rPr>
              <a:t>Ju</a:t>
            </a:r>
            <a:r>
              <a:rPr lang="cs-CZ" dirty="0">
                <a:latin typeface="Arial Narrow" panose="020B0606020202030204" pitchFamily="34" charset="0"/>
              </a:rPr>
              <a:t> no Kata a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Goshin-jutsu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Nage</a:t>
            </a:r>
            <a:r>
              <a:rPr lang="cs-CZ" dirty="0">
                <a:latin typeface="Arial Narrow" panose="020B0606020202030204" pitchFamily="34" charset="0"/>
              </a:rPr>
              <a:t> no Kata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Atemi </a:t>
            </a:r>
            <a:r>
              <a:rPr lang="cs-CZ" dirty="0" err="1">
                <a:latin typeface="Arial Narrow" panose="020B0606020202030204" pitchFamily="34" charset="0"/>
              </a:rPr>
              <a:t>wazu</a:t>
            </a:r>
            <a:r>
              <a:rPr lang="cs-CZ" dirty="0">
                <a:latin typeface="Arial Narrow" panose="020B0606020202030204" pitchFamily="34" charset="0"/>
              </a:rPr>
              <a:t> lze chápat jako určitý odkaz na původ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Judo, tj. jeho vznik ze starých bojových škol </a:t>
            </a:r>
            <a:r>
              <a:rPr lang="cs-CZ" dirty="0" err="1">
                <a:latin typeface="Arial Narrow" panose="020B0606020202030204" pitchFamily="34" charset="0"/>
              </a:rPr>
              <a:t>Ju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Jutsu</a:t>
            </a:r>
            <a:r>
              <a:rPr lang="cs-CZ" dirty="0">
                <a:latin typeface="Arial Narrow" panose="020B0606020202030204" pitchFamily="34" charset="0"/>
              </a:rPr>
              <a:t> – především pak na </a:t>
            </a:r>
            <a:r>
              <a:rPr lang="cs-CZ" b="0" i="0" u="none" strike="noStrike" baseline="0" dirty="0" err="1">
                <a:latin typeface="Arial Narrow" panose="020B0606020202030204" pitchFamily="34" charset="0"/>
              </a:rPr>
              <a:t>TenjinShinyo</a:t>
            </a:r>
            <a:r>
              <a:rPr lang="cs-CZ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cs-CZ" b="0" i="0" u="none" strike="noStrike" baseline="0" dirty="0" err="1">
                <a:latin typeface="Arial Narrow" panose="020B0606020202030204" pitchFamily="34" charset="0"/>
              </a:rPr>
              <a:t>Ryu</a:t>
            </a:r>
            <a:r>
              <a:rPr lang="cs-CZ" b="0" i="0" u="none" strike="noStrike" baseline="0" dirty="0">
                <a:latin typeface="Arial Narrow" panose="020B0606020202030204" pitchFamily="34" charset="0"/>
              </a:rPr>
              <a:t> </a:t>
            </a:r>
            <a:endParaRPr lang="cs-CZ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5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 err="1">
                <a:latin typeface="Arial Narrow" panose="020B0606020202030204" pitchFamily="34" charset="0"/>
              </a:rPr>
              <a:t>Jigoro</a:t>
            </a:r>
            <a:r>
              <a:rPr lang="cs-CZ" dirty="0">
                <a:latin typeface="Arial Narrow" panose="020B0606020202030204" pitchFamily="34" charset="0"/>
              </a:rPr>
              <a:t> Kano hluboce přemýšlel o Atemi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 a jeho vztahu k </a:t>
            </a:r>
            <a:r>
              <a:rPr lang="cs-CZ" dirty="0" err="1">
                <a:latin typeface="Arial Narrow" panose="020B0606020202030204" pitchFamily="34" charset="0"/>
              </a:rPr>
              <a:t>Randori</a:t>
            </a:r>
            <a:r>
              <a:rPr lang="cs-CZ" dirty="0">
                <a:latin typeface="Arial Narrow" panose="020B0606020202030204" pitchFamily="34" charset="0"/>
              </a:rPr>
              <a:t>-no-kata, a tak při jejím sestavování chtěl zachovat praktický charakter bojového umění a zároveň podtrhnout jeho prospěšnost pro tělesnou a mravní výchovu.  Začlenil proto do </a:t>
            </a:r>
            <a:r>
              <a:rPr lang="cs-CZ" dirty="0" err="1">
                <a:latin typeface="Arial Narrow" panose="020B0606020202030204" pitchFamily="34" charset="0"/>
              </a:rPr>
              <a:t>Nage</a:t>
            </a:r>
            <a:r>
              <a:rPr lang="cs-CZ" dirty="0">
                <a:latin typeface="Arial Narrow" panose="020B0606020202030204" pitchFamily="34" charset="0"/>
              </a:rPr>
              <a:t> no katy čtyři techniky protiútoku proti Atemi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Arial Narrow" panose="020B0606020202030204" pitchFamily="34" charset="0"/>
              </a:rPr>
              <a:t>                           </a:t>
            </a:r>
            <a:r>
              <a:rPr lang="cs-CZ" b="1" dirty="0" err="1">
                <a:latin typeface="Arial Narrow" panose="020B0606020202030204" pitchFamily="34" charset="0"/>
              </a:rPr>
              <a:t>Seoi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nage</a:t>
            </a:r>
            <a:r>
              <a:rPr lang="cs-CZ" b="1" dirty="0">
                <a:latin typeface="Arial Narrow" panose="020B0606020202030204" pitchFamily="34" charset="0"/>
              </a:rPr>
              <a:t>, </a:t>
            </a:r>
            <a:r>
              <a:rPr lang="cs-CZ" b="1" dirty="0" err="1">
                <a:latin typeface="Arial Narrow" panose="020B0606020202030204" pitchFamily="34" charset="0"/>
              </a:rPr>
              <a:t>Uki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goshi</a:t>
            </a:r>
            <a:r>
              <a:rPr lang="cs-CZ" b="1" dirty="0">
                <a:latin typeface="Arial Narrow" panose="020B0606020202030204" pitchFamily="34" charset="0"/>
              </a:rPr>
              <a:t>, </a:t>
            </a:r>
            <a:r>
              <a:rPr lang="cs-CZ" b="1" dirty="0" err="1">
                <a:latin typeface="Arial Narrow" panose="020B0606020202030204" pitchFamily="34" charset="0"/>
              </a:rPr>
              <a:t>Ura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nage</a:t>
            </a:r>
            <a:r>
              <a:rPr lang="cs-CZ" b="1" dirty="0">
                <a:latin typeface="Arial Narrow" panose="020B0606020202030204" pitchFamily="34" charset="0"/>
              </a:rPr>
              <a:t> a </a:t>
            </a:r>
            <a:r>
              <a:rPr lang="cs-CZ" b="1" dirty="0" err="1">
                <a:latin typeface="Arial Narrow" panose="020B0606020202030204" pitchFamily="34" charset="0"/>
              </a:rPr>
              <a:t>Yoko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guruma</a:t>
            </a:r>
            <a:r>
              <a:rPr lang="cs-CZ" b="1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Jedním z možných důvodů, proč není Atemi více zastoupena v Judo, byla víra J. Kana v to, že účinná sebeobrana může být realizovaná i jen pomocí hodů, pák, či škrcení.</a:t>
            </a:r>
          </a:p>
        </p:txBody>
      </p:sp>
    </p:spTree>
    <p:extLst>
      <p:ext uri="{BB962C8B-B14F-4D97-AF65-F5344CB8AC3E}">
        <p14:creationId xmlns:p14="http://schemas.microsoft.com/office/powerpoint/2010/main" val="89439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 err="1">
                <a:latin typeface="Arial Narrow" panose="020B0606020202030204" pitchFamily="34" charset="0"/>
              </a:rPr>
              <a:t>Kyusho</a:t>
            </a:r>
            <a:r>
              <a:rPr lang="cs-CZ" sz="4000" b="1" i="1" dirty="0">
                <a:latin typeface="Arial Narrow" panose="020B0606020202030204" pitchFamily="34" charset="0"/>
              </a:rPr>
              <a:t> - vitální body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113472-B3B9-2D5D-A755-3235027D9B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353" y="2141537"/>
            <a:ext cx="2636856" cy="432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1115" y="2141537"/>
            <a:ext cx="5760000" cy="432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1 - TEN – DÓ          (</a:t>
            </a:r>
            <a:r>
              <a:rPr lang="cs-CZ" sz="1600" dirty="0" err="1">
                <a:latin typeface="Arial Narrow" panose="020B0606020202030204" pitchFamily="34" charset="0"/>
              </a:rPr>
              <a:t>bregma</a:t>
            </a:r>
            <a:r>
              <a:rPr lang="cs-CZ" sz="1600" dirty="0">
                <a:latin typeface="Arial Narrow" panose="020B0606020202030204" pitchFamily="34" charset="0"/>
              </a:rPr>
              <a:t> – temeno)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2 -  KASUMI            (spánek)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3 -  UTO                  (kořen nosu)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4 -  DOKKO           (</a:t>
            </a:r>
            <a:r>
              <a:rPr lang="cs-CZ" sz="1600" dirty="0" err="1">
                <a:latin typeface="Arial Narrow" panose="020B0606020202030204" pitchFamily="34" charset="0"/>
              </a:rPr>
              <a:t>processus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mastoideus</a:t>
            </a:r>
            <a:r>
              <a:rPr lang="cs-CZ" sz="1600" dirty="0">
                <a:latin typeface="Arial Narrow" panose="020B0606020202030204" pitchFamily="34" charset="0"/>
              </a:rPr>
              <a:t>- kostěný výběžek za uchem)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5 -  JINCHU                         (</a:t>
            </a:r>
            <a:r>
              <a:rPr lang="cs-CZ" sz="1600" dirty="0" err="1">
                <a:latin typeface="Arial Narrow" panose="020B0606020202030204" pitchFamily="34" charset="0"/>
              </a:rPr>
              <a:t>philtrum</a:t>
            </a:r>
            <a:r>
              <a:rPr lang="cs-CZ" sz="16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6 -  KACHI - KAKE               (brada)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7 -  SUI - GETSU                 (plexus </a:t>
            </a:r>
            <a:r>
              <a:rPr lang="cs-CZ" sz="1600" dirty="0" err="1">
                <a:latin typeface="Arial Narrow" panose="020B0606020202030204" pitchFamily="34" charset="0"/>
              </a:rPr>
              <a:t>solaris</a:t>
            </a:r>
            <a:r>
              <a:rPr lang="cs-CZ" sz="16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8 -  GETSUEI                       (levé podžebří)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9  -  DEN - KÓ                      (pravé podžebří)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10 - MYO - JO                      (podbřišek)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11 - TSURI - GANE              (genitálie)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12 - SHITSU                         (koleno)</a:t>
            </a:r>
          </a:p>
        </p:txBody>
      </p:sp>
    </p:spTree>
    <p:extLst>
      <p:ext uri="{BB962C8B-B14F-4D97-AF65-F5344CB8AC3E}">
        <p14:creationId xmlns:p14="http://schemas.microsoft.com/office/powerpoint/2010/main" val="22772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Členění technik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911" y="2591273"/>
            <a:ext cx="5187892" cy="1675454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cs-CZ" sz="4000" b="1" u="sng" dirty="0">
                <a:latin typeface="Arial Narrow" panose="020B0606020202030204" pitchFamily="34" charset="0"/>
              </a:rPr>
              <a:t>ASHI ATE WAZA</a:t>
            </a:r>
          </a:p>
          <a:p>
            <a:pPr marL="0" indent="0" algn="ctr">
              <a:buNone/>
            </a:pPr>
            <a:r>
              <a:rPr lang="cs-CZ" sz="2000" dirty="0">
                <a:latin typeface="Arial Narrow" panose="020B0606020202030204" pitchFamily="34" charset="0"/>
              </a:rPr>
              <a:t>(KOPY)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A013237F-FE74-7EB9-6648-3987AFBD8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91273"/>
            <a:ext cx="5187892" cy="1675454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cs-CZ" sz="4000" b="1" u="sng" dirty="0">
                <a:latin typeface="Arial Narrow" panose="020B0606020202030204" pitchFamily="34" charset="0"/>
              </a:rPr>
              <a:t>UDE ATE WAZA</a:t>
            </a:r>
          </a:p>
          <a:p>
            <a:pPr marL="0" indent="0" algn="ctr">
              <a:buNone/>
            </a:pPr>
            <a:r>
              <a:rPr lang="cs-CZ" sz="2000" dirty="0">
                <a:latin typeface="Arial Narrow" panose="020B0606020202030204" pitchFamily="34" charset="0"/>
              </a:rPr>
              <a:t>(ÚDERY)</a:t>
            </a:r>
          </a:p>
        </p:txBody>
      </p:sp>
    </p:spTree>
    <p:extLst>
      <p:ext uri="{BB962C8B-B14F-4D97-AF65-F5344CB8AC3E}">
        <p14:creationId xmlns:p14="http://schemas.microsoft.com/office/powerpoint/2010/main" val="13759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Členění technik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909" y="2071397"/>
            <a:ext cx="5187892" cy="360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KOBUSHI ATE WAZA      </a:t>
            </a:r>
            <a:r>
              <a:rPr lang="cs-CZ" sz="1800" dirty="0">
                <a:latin typeface="Arial Narrow" panose="020B0606020202030204" pitchFamily="34" charset="0"/>
              </a:rPr>
              <a:t>(PĚSTÍ)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TEGATANA ATE WAZA </a:t>
            </a:r>
            <a:r>
              <a:rPr lang="cs-CZ" sz="1800" dirty="0">
                <a:latin typeface="Arial Narrow" panose="020B0606020202030204" pitchFamily="34" charset="0"/>
              </a:rPr>
              <a:t>(SEK HRANOU RUKY)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HIJI ATE WAZA                </a:t>
            </a:r>
            <a:r>
              <a:rPr lang="cs-CZ" sz="1800" dirty="0">
                <a:latin typeface="Arial Narrow" panose="020B0606020202030204" pitchFamily="34" charset="0"/>
              </a:rPr>
              <a:t>(LOKTEM)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YUBISAKI ATE WAZA</a:t>
            </a:r>
            <a:r>
              <a:rPr lang="cs-CZ" sz="2400" dirty="0">
                <a:latin typeface="Arial Narrow" panose="020B0606020202030204" pitchFamily="34" charset="0"/>
              </a:rPr>
              <a:t>     </a:t>
            </a:r>
            <a:r>
              <a:rPr lang="cs-CZ" sz="1800" dirty="0">
                <a:latin typeface="Arial Narrow" panose="020B0606020202030204" pitchFamily="34" charset="0"/>
              </a:rPr>
              <a:t>(POMOCÍ PRSTŮ)</a:t>
            </a:r>
          </a:p>
          <a:p>
            <a:pPr marL="0" indent="0" algn="ctr">
              <a:buNone/>
            </a:pPr>
            <a:endParaRPr lang="cs-CZ" sz="2000" dirty="0">
              <a:latin typeface="Arial Narrow" panose="020B0606020202030204" pitchFamily="34" charset="0"/>
            </a:endParaRP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A013237F-FE74-7EB9-6648-3987AFBD8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96"/>
            <a:ext cx="4320000" cy="360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cs-CZ" sz="4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cs-CZ" sz="4000" b="1" u="sng" dirty="0">
                <a:latin typeface="Arial Narrow" panose="020B0606020202030204" pitchFamily="34" charset="0"/>
              </a:rPr>
              <a:t>UDE ATE WAZA</a:t>
            </a:r>
          </a:p>
          <a:p>
            <a:pPr marL="0" indent="0" algn="ctr">
              <a:buNone/>
            </a:pPr>
            <a:r>
              <a:rPr lang="cs-CZ" sz="2000" dirty="0">
                <a:latin typeface="Arial Narrow" panose="020B0606020202030204" pitchFamily="34" charset="0"/>
              </a:rPr>
              <a:t>(ÚDERY)</a:t>
            </a:r>
          </a:p>
        </p:txBody>
      </p:sp>
    </p:spTree>
    <p:extLst>
      <p:ext uri="{BB962C8B-B14F-4D97-AF65-F5344CB8AC3E}">
        <p14:creationId xmlns:p14="http://schemas.microsoft.com/office/powerpoint/2010/main" val="17607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 err="1">
                <a:latin typeface="Arial Narrow" panose="020B0606020202030204" pitchFamily="34" charset="0"/>
              </a:rPr>
              <a:t>Ude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ata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113472-B3B9-2D5D-A755-3235027D9BF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6892"/>
            <a:ext cx="5040000" cy="432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00" y="2066892"/>
            <a:ext cx="5040000" cy="432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1,2  </a:t>
            </a:r>
            <a:r>
              <a:rPr lang="cs-CZ" sz="1600" b="1" u="sng" dirty="0" err="1">
                <a:latin typeface="Arial Narrow" panose="020B0606020202030204" pitchFamily="34" charset="0"/>
              </a:rPr>
              <a:t>Yubisaki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ate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waza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latin typeface="Arial Narrow" panose="020B0606020202030204" pitchFamily="34" charset="0"/>
              </a:rPr>
              <a:t> -  </a:t>
            </a:r>
            <a:r>
              <a:rPr lang="cs-CZ" sz="1600" dirty="0" err="1">
                <a:latin typeface="Arial Narrow" panose="020B0606020202030204" pitchFamily="34" charset="0"/>
              </a:rPr>
              <a:t>Tsukidashi</a:t>
            </a:r>
            <a:r>
              <a:rPr lang="cs-CZ" sz="1600" dirty="0">
                <a:latin typeface="Arial Narrow" panose="020B0606020202030204" pitchFamily="34" charset="0"/>
              </a:rPr>
              <a:t> (bodnutí prstem),  </a:t>
            </a:r>
            <a:r>
              <a:rPr lang="cs-CZ" sz="1600" dirty="0" err="1">
                <a:latin typeface="Arial Narrow" panose="020B0606020202030204" pitchFamily="34" charset="0"/>
              </a:rPr>
              <a:t>Ryogan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tsuki</a:t>
            </a:r>
            <a:r>
              <a:rPr lang="cs-CZ" sz="1600" dirty="0">
                <a:latin typeface="Arial Narrow" panose="020B0606020202030204" pitchFamily="34" charset="0"/>
              </a:rPr>
              <a:t> (vidlička do očí)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 (</a:t>
            </a:r>
            <a:r>
              <a:rPr lang="cs-CZ" sz="1600" dirty="0" err="1">
                <a:latin typeface="Arial Narrow" panose="020B0606020202030204" pitchFamily="34" charset="0"/>
              </a:rPr>
              <a:t>Suri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age</a:t>
            </a:r>
            <a:r>
              <a:rPr lang="cs-CZ" sz="1600" dirty="0">
                <a:latin typeface="Arial Narrow" panose="020B0606020202030204" pitchFamily="34" charset="0"/>
              </a:rPr>
              <a:t> -  dlaní do čela, Ago </a:t>
            </a:r>
            <a:r>
              <a:rPr lang="cs-CZ" sz="1600" dirty="0" err="1">
                <a:latin typeface="Arial Narrow" panose="020B0606020202030204" pitchFamily="34" charset="0"/>
              </a:rPr>
              <a:t>oshi</a:t>
            </a:r>
            <a:r>
              <a:rPr lang="cs-CZ" sz="1600" dirty="0">
                <a:latin typeface="Arial Narrow" panose="020B0606020202030204" pitchFamily="34" charset="0"/>
              </a:rPr>
              <a:t> - dlaní na čelist)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3,4  </a:t>
            </a:r>
            <a:r>
              <a:rPr lang="cs-CZ" sz="1600" b="1" u="sng" dirty="0" err="1">
                <a:latin typeface="Arial Narrow" panose="020B0606020202030204" pitchFamily="34" charset="0"/>
              </a:rPr>
              <a:t>Kobushi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ate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waza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latin typeface="Arial Narrow" panose="020B0606020202030204" pitchFamily="34" charset="0"/>
              </a:rPr>
              <a:t> - </a:t>
            </a:r>
            <a:r>
              <a:rPr lang="cs-CZ" sz="1600" dirty="0" err="1">
                <a:latin typeface="Arial Narrow" panose="020B0606020202030204" pitchFamily="34" charset="0"/>
              </a:rPr>
              <a:t>Naname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ate</a:t>
            </a:r>
            <a:r>
              <a:rPr lang="cs-CZ" sz="1600" dirty="0">
                <a:latin typeface="Arial Narrow" panose="020B0606020202030204" pitchFamily="34" charset="0"/>
              </a:rPr>
              <a:t> (šikmo vpřed)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Tsukkake</a:t>
            </a:r>
            <a:r>
              <a:rPr lang="cs-CZ" sz="1600" dirty="0">
                <a:latin typeface="Arial Narrow" panose="020B0606020202030204" pitchFamily="34" charset="0"/>
              </a:rPr>
              <a:t> (přímý úder)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Tsuki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age</a:t>
            </a:r>
            <a:r>
              <a:rPr lang="cs-CZ" sz="1600" dirty="0">
                <a:latin typeface="Arial Narrow" panose="020B0606020202030204" pitchFamily="34" charset="0"/>
              </a:rPr>
              <a:t> (ze spodu na bradu)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Yoko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ate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(direkt stranou)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Uchi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oroshi</a:t>
            </a:r>
            <a:r>
              <a:rPr lang="cs-CZ" sz="1600" dirty="0">
                <a:latin typeface="Arial Narrow" panose="020B0606020202030204" pitchFamily="34" charset="0"/>
              </a:rPr>
              <a:t> (shora, dlaní k sobě)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Ushiro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tsuki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(úder vzad)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Ushiro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sumi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tsuki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(úder šikmo vzad)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Shimo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tsuki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(nízký úder)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Kami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ate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(přímo nahoru)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Yoko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uchi</a:t>
            </a:r>
            <a:r>
              <a:rPr lang="cs-CZ" sz="1600" dirty="0">
                <a:latin typeface="Arial Narrow" panose="020B0606020202030204" pitchFamily="34" charset="0"/>
              </a:rPr>
              <a:t> (šikmo na spánek)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Ushiro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uchi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(sek dozadu)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5  </a:t>
            </a:r>
            <a:r>
              <a:rPr lang="cs-CZ" sz="1600" b="1" u="sng" dirty="0">
                <a:latin typeface="Arial Narrow" panose="020B0606020202030204" pitchFamily="34" charset="0"/>
              </a:rPr>
              <a:t>Te </a:t>
            </a:r>
            <a:r>
              <a:rPr lang="cs-CZ" sz="1600" b="1" u="sng" dirty="0" err="1">
                <a:latin typeface="Arial Narrow" panose="020B0606020202030204" pitchFamily="34" charset="0"/>
              </a:rPr>
              <a:t>gatana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ate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waza</a:t>
            </a:r>
            <a:r>
              <a:rPr lang="cs-CZ" sz="1600" dirty="0">
                <a:latin typeface="Arial Narrow" panose="020B0606020202030204" pitchFamily="34" charset="0"/>
              </a:rPr>
              <a:t> - </a:t>
            </a:r>
            <a:r>
              <a:rPr lang="cs-CZ" sz="1600" dirty="0" err="1">
                <a:latin typeface="Arial Narrow" panose="020B0606020202030204" pitchFamily="34" charset="0"/>
              </a:rPr>
              <a:t>Kiri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oroshi</a:t>
            </a:r>
            <a:r>
              <a:rPr lang="cs-CZ" sz="1600" dirty="0">
                <a:latin typeface="Arial Narrow" panose="020B0606020202030204" pitchFamily="34" charset="0"/>
              </a:rPr>
              <a:t> (přímý sek shora)</a:t>
            </a: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>                                               </a:t>
            </a:r>
            <a:r>
              <a:rPr lang="cs-CZ" sz="1600" dirty="0" err="1">
                <a:latin typeface="Arial Narrow" panose="020B0606020202030204" pitchFamily="34" charset="0"/>
              </a:rPr>
              <a:t>Naname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uchi</a:t>
            </a:r>
            <a:r>
              <a:rPr lang="cs-CZ" sz="1600" dirty="0">
                <a:latin typeface="Arial Narrow" panose="020B0606020202030204" pitchFamily="34" charset="0"/>
              </a:rPr>
              <a:t> (šikmý zevnitř ven)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6  </a:t>
            </a:r>
            <a:r>
              <a:rPr lang="cs-CZ" sz="1600" b="1" u="sng" dirty="0" err="1">
                <a:latin typeface="Arial Narrow" panose="020B0606020202030204" pitchFamily="34" charset="0"/>
              </a:rPr>
              <a:t>Hiji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ate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b="1" u="sng" dirty="0" err="1">
                <a:latin typeface="Arial Narrow" panose="020B0606020202030204" pitchFamily="34" charset="0"/>
              </a:rPr>
              <a:t>waza</a:t>
            </a:r>
            <a:r>
              <a:rPr lang="cs-CZ" sz="1600" b="1" u="sng" dirty="0">
                <a:latin typeface="Arial Narrow" panose="020B0606020202030204" pitchFamily="34" charset="0"/>
              </a:rPr>
              <a:t> </a:t>
            </a:r>
            <a:r>
              <a:rPr lang="cs-CZ" sz="1600" dirty="0">
                <a:latin typeface="Arial Narrow" panose="020B0606020202030204" pitchFamily="34" charset="0"/>
              </a:rPr>
              <a:t> - </a:t>
            </a:r>
            <a:r>
              <a:rPr lang="cs-CZ" sz="1600" dirty="0" err="1">
                <a:latin typeface="Arial Narrow" panose="020B0606020202030204" pitchFamily="34" charset="0"/>
              </a:rPr>
              <a:t>Ushiro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ate</a:t>
            </a:r>
            <a:r>
              <a:rPr lang="cs-CZ" sz="1600" dirty="0">
                <a:latin typeface="Arial Narrow" panose="020B0606020202030204" pitchFamily="34" charset="0"/>
              </a:rPr>
              <a:t>  (úder loktem vzad)</a:t>
            </a:r>
          </a:p>
        </p:txBody>
      </p:sp>
    </p:spTree>
    <p:extLst>
      <p:ext uri="{BB962C8B-B14F-4D97-AF65-F5344CB8AC3E}">
        <p14:creationId xmlns:p14="http://schemas.microsoft.com/office/powerpoint/2010/main" val="419186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Členění technik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r>
              <a:rPr lang="cs-CZ" sz="4000" b="1" i="1" dirty="0">
                <a:latin typeface="Arial Narrow" panose="020B0606020202030204" pitchFamily="34" charset="0"/>
              </a:rPr>
              <a:t>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  <a:br>
              <a:rPr lang="cs-CZ" sz="4000" b="1" i="1" dirty="0">
                <a:latin typeface="Arial Narrow" panose="020B0606020202030204" pitchFamily="34" charset="0"/>
              </a:rPr>
            </a:b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7362" y="2141536"/>
            <a:ext cx="3959603" cy="3593955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SEKITO ATE WAZA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</a:t>
            </a:r>
            <a:r>
              <a:rPr lang="cs-CZ" sz="1800" dirty="0">
                <a:latin typeface="Arial Narrow" panose="020B0606020202030204" pitchFamily="34" charset="0"/>
              </a:rPr>
              <a:t>(BŘÍŠKEN CHODIDLA 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HIZAGASHIRA ATE WAZA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</a:t>
            </a:r>
            <a:r>
              <a:rPr lang="cs-CZ" sz="1800" dirty="0">
                <a:latin typeface="Arial Narrow" panose="020B0606020202030204" pitchFamily="34" charset="0"/>
              </a:rPr>
              <a:t>(KOLENEM)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b="1" dirty="0">
                <a:latin typeface="Arial Narrow" panose="020B0606020202030204" pitchFamily="34" charset="0"/>
              </a:rPr>
              <a:t>KAKATO ATE WAZA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Arial Narrow" panose="020B0606020202030204" pitchFamily="34" charset="0"/>
              </a:rPr>
              <a:t>     (PATOU)</a:t>
            </a:r>
          </a:p>
          <a:p>
            <a:pPr marL="0" indent="0" algn="ctr">
              <a:buNone/>
            </a:pPr>
            <a:endParaRPr lang="cs-CZ" sz="2000" dirty="0">
              <a:latin typeface="Arial Narrow" panose="020B0606020202030204" pitchFamily="34" charset="0"/>
            </a:endParaRP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A013237F-FE74-7EB9-6648-3987AFBD8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4945" y="2135492"/>
            <a:ext cx="4320000" cy="3600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cs-CZ" sz="2000" b="1" u="sng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cs-CZ" sz="4000" b="1" u="sng" dirty="0">
                <a:latin typeface="Arial Narrow" panose="020B0606020202030204" pitchFamily="34" charset="0"/>
              </a:rPr>
              <a:t>ASHI ATE WAZA</a:t>
            </a:r>
          </a:p>
          <a:p>
            <a:pPr marL="0" indent="0" algn="ctr">
              <a:buNone/>
            </a:pPr>
            <a:r>
              <a:rPr lang="cs-CZ" sz="2000" dirty="0">
                <a:latin typeface="Arial Narrow" panose="020B0606020202030204" pitchFamily="34" charset="0"/>
              </a:rPr>
              <a:t>(KOPY)</a:t>
            </a:r>
          </a:p>
        </p:txBody>
      </p:sp>
    </p:spTree>
    <p:extLst>
      <p:ext uri="{BB962C8B-B14F-4D97-AF65-F5344CB8AC3E}">
        <p14:creationId xmlns:p14="http://schemas.microsoft.com/office/powerpoint/2010/main" val="142046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Co znamená 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5968"/>
            <a:ext cx="10515600" cy="21025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Narrow" panose="020B0606020202030204" pitchFamily="34" charset="0"/>
              </a:rPr>
              <a:t>Jako Atemi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 ( </a:t>
            </a:r>
            <a:r>
              <a:rPr lang="cs-CZ" dirty="0" err="1">
                <a:latin typeface="Arial Narrow" panose="020B0606020202030204" pitchFamily="34" charset="0"/>
              </a:rPr>
              <a:t>Ate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, Atemi) je nazýván soubor úderových technik v bojových uměních – konkrétně údery pomocí horních končetin, popř. i hlavou a kopy pomocí dolních končetin.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7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 err="1">
                <a:latin typeface="Arial Narrow" panose="020B0606020202030204" pitchFamily="34" charset="0"/>
              </a:rPr>
              <a:t>Ashi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ate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3100" y="2141537"/>
            <a:ext cx="8140701" cy="4351338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>
                <a:latin typeface="Arial Narrow" panose="020B0606020202030204" pitchFamily="34" charset="0"/>
              </a:rPr>
              <a:t>7  </a:t>
            </a:r>
            <a:r>
              <a:rPr lang="cs-CZ" sz="2400" b="1" u="sng" dirty="0" err="1">
                <a:latin typeface="Arial Narrow" panose="020B0606020202030204" pitchFamily="34" charset="0"/>
              </a:rPr>
              <a:t>Hizagashira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ate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waza</a:t>
            </a:r>
            <a:r>
              <a:rPr lang="cs-CZ" sz="2400" b="1" dirty="0">
                <a:latin typeface="Arial Narrow" panose="020B0606020202030204" pitchFamily="34" charset="0"/>
              </a:rPr>
              <a:t>         </a:t>
            </a:r>
            <a:r>
              <a:rPr lang="cs-CZ" sz="2400" b="1" dirty="0" err="1">
                <a:latin typeface="Arial Narrow" panose="020B0606020202030204" pitchFamily="34" charset="0"/>
              </a:rPr>
              <a:t>Mae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ate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(dopředný přímý kop)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>
                <a:latin typeface="Arial Narrow" panose="020B0606020202030204" pitchFamily="34" charset="0"/>
              </a:rPr>
              <a:t>8  </a:t>
            </a:r>
            <a:r>
              <a:rPr lang="cs-CZ" sz="2400" b="1" u="sng" dirty="0" err="1">
                <a:latin typeface="Arial Narrow" panose="020B0606020202030204" pitchFamily="34" charset="0"/>
              </a:rPr>
              <a:t>Sekito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ate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waza</a:t>
            </a:r>
            <a:r>
              <a:rPr lang="cs-CZ" sz="2400" b="1" dirty="0">
                <a:latin typeface="Arial Narrow" panose="020B0606020202030204" pitchFamily="34" charset="0"/>
              </a:rPr>
              <a:t>                  </a:t>
            </a:r>
            <a:r>
              <a:rPr lang="cs-CZ" sz="2400" b="1" dirty="0" err="1">
                <a:latin typeface="Arial Narrow" panose="020B0606020202030204" pitchFamily="34" charset="0"/>
              </a:rPr>
              <a:t>Naname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geri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(šikmý kop dopředu)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cs-CZ" sz="2400" b="1" dirty="0" err="1">
                <a:latin typeface="Arial Narrow" panose="020B0606020202030204" pitchFamily="34" charset="0"/>
              </a:rPr>
              <a:t>Mae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geri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(kop přímo dopředu)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cs-CZ" sz="2400" b="1" dirty="0">
                <a:latin typeface="Arial Narrow" panose="020B0606020202030204" pitchFamily="34" charset="0"/>
              </a:rPr>
              <a:t>Taka </a:t>
            </a:r>
            <a:r>
              <a:rPr lang="cs-CZ" sz="2400" b="1" dirty="0" err="1">
                <a:latin typeface="Arial Narrow" panose="020B0606020202030204" pitchFamily="34" charset="0"/>
              </a:rPr>
              <a:t>geri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(vysoký přímý kop)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cs-CZ" sz="2400" b="1" dirty="0">
                <a:latin typeface="Arial Narrow" panose="020B0606020202030204" pitchFamily="34" charset="0"/>
              </a:rPr>
              <a:t>Ke </a:t>
            </a:r>
            <a:r>
              <a:rPr lang="cs-CZ" sz="2400" b="1" dirty="0" err="1">
                <a:latin typeface="Arial Narrow" panose="020B0606020202030204" pitchFamily="34" charset="0"/>
              </a:rPr>
              <a:t>age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(kop do rozkroku)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>
                <a:latin typeface="Arial Narrow" panose="020B0606020202030204" pitchFamily="34" charset="0"/>
              </a:rPr>
              <a:t>9  </a:t>
            </a:r>
            <a:r>
              <a:rPr lang="cs-CZ" sz="2400" b="1" u="sng" dirty="0" err="1">
                <a:latin typeface="Arial Narrow" panose="020B0606020202030204" pitchFamily="34" charset="0"/>
              </a:rPr>
              <a:t>Kakato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ate</a:t>
            </a:r>
            <a:r>
              <a:rPr lang="cs-CZ" sz="2400" b="1" u="sng" dirty="0">
                <a:latin typeface="Arial Narrow" panose="020B0606020202030204" pitchFamily="34" charset="0"/>
              </a:rPr>
              <a:t> </a:t>
            </a:r>
            <a:r>
              <a:rPr lang="cs-CZ" sz="2400" b="1" u="sng" dirty="0" err="1">
                <a:latin typeface="Arial Narrow" panose="020B0606020202030204" pitchFamily="34" charset="0"/>
              </a:rPr>
              <a:t>waza</a:t>
            </a:r>
            <a:r>
              <a:rPr lang="cs-CZ" sz="2400" b="1" dirty="0">
                <a:latin typeface="Arial Narrow" panose="020B0606020202030204" pitchFamily="34" charset="0"/>
              </a:rPr>
              <a:t>                 </a:t>
            </a:r>
            <a:r>
              <a:rPr lang="cs-CZ" sz="2400" b="1" dirty="0" err="1">
                <a:latin typeface="Arial Narrow" panose="020B0606020202030204" pitchFamily="34" charset="0"/>
              </a:rPr>
              <a:t>Ushiro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geri</a:t>
            </a:r>
            <a:r>
              <a:rPr lang="cs-CZ" sz="2400" b="1" dirty="0">
                <a:latin typeface="Arial Narrow" panose="020B0606020202030204" pitchFamily="34" charset="0"/>
              </a:rPr>
              <a:t>  </a:t>
            </a:r>
            <a:r>
              <a:rPr lang="cs-CZ" sz="2400" dirty="0">
                <a:latin typeface="Arial Narrow" panose="020B0606020202030204" pitchFamily="34" charset="0"/>
              </a:rPr>
              <a:t>(kop dozadu)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cs-CZ" sz="2400" b="1" dirty="0" err="1">
                <a:latin typeface="Arial Narrow" panose="020B0606020202030204" pitchFamily="34" charset="0"/>
              </a:rPr>
              <a:t>Yoko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geri</a:t>
            </a:r>
            <a:r>
              <a:rPr lang="cs-CZ" sz="2400" b="1" dirty="0">
                <a:latin typeface="Arial Narrow" panose="020B0606020202030204" pitchFamily="34" charset="0"/>
              </a:rPr>
              <a:t>  </a:t>
            </a:r>
            <a:r>
              <a:rPr lang="cs-CZ" sz="2400" dirty="0">
                <a:latin typeface="Arial Narrow" panose="020B0606020202030204" pitchFamily="34" charset="0"/>
              </a:rPr>
              <a:t>(kop stranou)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cs-CZ" sz="2400" b="1" dirty="0" err="1">
                <a:latin typeface="Arial Narrow" panose="020B0606020202030204" pitchFamily="34" charset="0"/>
              </a:rPr>
              <a:t>Ashi</a:t>
            </a:r>
            <a:r>
              <a:rPr lang="cs-CZ" sz="2400" b="1" dirty="0">
                <a:latin typeface="Arial Narrow" panose="020B0606020202030204" pitchFamily="34" charset="0"/>
              </a:rPr>
              <a:t> </a:t>
            </a:r>
            <a:r>
              <a:rPr lang="cs-CZ" sz="2400" b="1" dirty="0" err="1">
                <a:latin typeface="Arial Narrow" panose="020B0606020202030204" pitchFamily="34" charset="0"/>
              </a:rPr>
              <a:t>fumi</a:t>
            </a:r>
            <a:r>
              <a:rPr lang="cs-CZ" sz="2400" b="1" dirty="0">
                <a:latin typeface="Arial Narrow" panose="020B0606020202030204" pitchFamily="34" charset="0"/>
              </a:rPr>
              <a:t>  </a:t>
            </a:r>
            <a:r>
              <a:rPr lang="cs-CZ" sz="2400" dirty="0">
                <a:latin typeface="Arial Narrow" panose="020B0606020202030204" pitchFamily="34" charset="0"/>
              </a:rPr>
              <a:t>(dupnutí na nohu)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4401379-7F4B-F425-6883-C2BAE81FD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3"/>
          <a:stretch/>
        </p:blipFill>
        <p:spPr>
          <a:xfrm>
            <a:off x="838199" y="2141537"/>
            <a:ext cx="203290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47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Vztah 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r>
              <a:rPr lang="cs-CZ" sz="4000" b="1" i="1" dirty="0">
                <a:latin typeface="Arial Narrow" panose="020B0606020202030204" pitchFamily="34" charset="0"/>
              </a:rPr>
              <a:t> k </a:t>
            </a:r>
            <a:r>
              <a:rPr lang="cs-CZ" sz="4000" b="1" i="1" dirty="0" err="1">
                <a:latin typeface="Arial Narrow" panose="020B0606020202030204" pitchFamily="34" charset="0"/>
              </a:rPr>
              <a:t>Randori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Už ze své podstaty je dosti problematické využití Atemi v plném nasazení při </a:t>
            </a:r>
            <a:r>
              <a:rPr lang="cs-CZ" dirty="0" err="1">
                <a:latin typeface="Arial Narrow" panose="020B0606020202030204" pitchFamily="34" charset="0"/>
              </a:rPr>
              <a:t>Randori</a:t>
            </a:r>
            <a:r>
              <a:rPr lang="cs-CZ" dirty="0">
                <a:latin typeface="Arial Narrow" panose="020B0606020202030204" pitchFamily="34" charset="0"/>
              </a:rPr>
              <a:t> – totiž řádně a efektivně provedené Atemi lze považovat za </a:t>
            </a:r>
            <a:r>
              <a:rPr lang="cs-CZ" dirty="0" err="1">
                <a:latin typeface="Arial Narrow" panose="020B0606020202030204" pitchFamily="34" charset="0"/>
              </a:rPr>
              <a:t>Todome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waza</a:t>
            </a:r>
            <a:r>
              <a:rPr lang="cs-CZ" dirty="0">
                <a:latin typeface="Arial Narrow" panose="020B0606020202030204" pitchFamily="34" charset="0"/>
              </a:rPr>
              <a:t> a jako takové odporuje základnímu smyslu </a:t>
            </a:r>
            <a:r>
              <a:rPr lang="cs-CZ" dirty="0" err="1">
                <a:latin typeface="Arial Narrow" panose="020B0606020202030204" pitchFamily="34" charset="0"/>
              </a:rPr>
              <a:t>Randori</a:t>
            </a:r>
            <a:endParaRPr lang="cs-CZ" b="0" i="0" dirty="0">
              <a:solidFill>
                <a:srgbClr val="292C37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292C3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b="0" i="0" dirty="0">
                <a:solidFill>
                  <a:srgbClr val="292C37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cs-CZ" sz="2000" b="0" i="0" dirty="0">
                <a:effectLst/>
                <a:latin typeface="Arial Narrow" panose="020B0606020202030204" pitchFamily="34" charset="0"/>
              </a:rPr>
              <a:t>(</a:t>
            </a:r>
            <a:r>
              <a:rPr lang="cs-CZ" sz="2000" b="0" i="0" dirty="0" err="1">
                <a:effectLst/>
                <a:latin typeface="Arial Narrow" panose="020B0606020202030204" pitchFamily="34" charset="0"/>
              </a:rPr>
              <a:t>pozn.Todome</a:t>
            </a:r>
            <a:r>
              <a:rPr lang="cs-CZ" sz="2000" b="0" i="0" dirty="0">
                <a:effectLst/>
                <a:latin typeface="Arial Narrow" panose="020B0606020202030204" pitchFamily="34" charset="0"/>
              </a:rPr>
              <a:t> je termín pro označení techniky, která nám umožní vyřadit protivníka z boje.)</a:t>
            </a:r>
          </a:p>
        </p:txBody>
      </p:sp>
    </p:spTree>
    <p:extLst>
      <p:ext uri="{BB962C8B-B14F-4D97-AF65-F5344CB8AC3E}">
        <p14:creationId xmlns:p14="http://schemas.microsoft.com/office/powerpoint/2010/main" val="368189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</a:rPr>
              <a:t>KANO </a:t>
            </a:r>
            <a:r>
              <a:rPr lang="cs-CZ" sz="1600" dirty="0" err="1">
                <a:latin typeface="Arial Narrow" panose="020B0606020202030204" pitchFamily="34" charset="0"/>
              </a:rPr>
              <a:t>Jigoro</a:t>
            </a:r>
            <a:r>
              <a:rPr lang="cs-CZ" sz="1600" dirty="0">
                <a:latin typeface="Arial Narrow" panose="020B0606020202030204" pitchFamily="34" charset="0"/>
              </a:rPr>
              <a:t>: </a:t>
            </a:r>
            <a:r>
              <a:rPr lang="cs-CZ" sz="1600" dirty="0" err="1">
                <a:latin typeface="Arial Narrow" panose="020B0606020202030204" pitchFamily="34" charset="0"/>
              </a:rPr>
              <a:t>Kodokan</a:t>
            </a:r>
            <a:r>
              <a:rPr lang="cs-CZ" sz="1600" dirty="0">
                <a:latin typeface="Arial Narrow" panose="020B0606020202030204" pitchFamily="34" charset="0"/>
              </a:rPr>
              <a:t> Judo. London: </a:t>
            </a:r>
            <a:r>
              <a:rPr lang="cs-CZ" sz="1600" dirty="0" err="1">
                <a:latin typeface="Arial Narrow" panose="020B0606020202030204" pitchFamily="34" charset="0"/>
              </a:rPr>
              <a:t>Kodansha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Int</a:t>
            </a:r>
            <a:r>
              <a:rPr lang="cs-CZ" sz="1600" dirty="0">
                <a:latin typeface="Arial Narrow" panose="020B0606020202030204" pitchFamily="34" charset="0"/>
              </a:rPr>
              <a:t>., 1986</a:t>
            </a:r>
          </a:p>
          <a:p>
            <a:pPr>
              <a:buFontTx/>
              <a:buChar char="-"/>
            </a:pPr>
            <a:r>
              <a:rPr lang="cs-CZ" sz="1600" b="0" i="0" dirty="0">
                <a:effectLst/>
                <a:latin typeface="Arial Narrow" panose="020B0606020202030204" pitchFamily="34" charset="0"/>
              </a:rPr>
              <a:t>LORENZ Vladimír, KITAYAMA, </a:t>
            </a:r>
            <a:r>
              <a:rPr lang="cs-CZ" sz="1600" b="0" i="0" dirty="0" err="1">
                <a:effectLst/>
                <a:latin typeface="Arial Narrow" panose="020B0606020202030204" pitchFamily="34" charset="0"/>
              </a:rPr>
              <a:t>Junyu</a:t>
            </a:r>
            <a:r>
              <a:rPr lang="cs-CZ" sz="1600" dirty="0">
                <a:latin typeface="Arial Narrow" panose="020B0606020202030204" pitchFamily="34" charset="0"/>
              </a:rPr>
              <a:t>:</a:t>
            </a:r>
            <a:r>
              <a:rPr lang="cs-CZ" sz="1600" b="0" i="0" dirty="0">
                <a:effectLst/>
                <a:latin typeface="Arial Narrow" panose="020B0606020202030204" pitchFamily="34" charset="0"/>
              </a:rPr>
              <a:t> </a:t>
            </a:r>
            <a:r>
              <a:rPr lang="cs-CZ" sz="1600" b="0" i="1" dirty="0">
                <a:effectLst/>
                <a:latin typeface="Arial Narrow" panose="020B0606020202030204" pitchFamily="34" charset="0"/>
              </a:rPr>
              <a:t>Sebeobrana.</a:t>
            </a:r>
            <a:r>
              <a:rPr lang="cs-CZ" sz="1600" b="0" i="0" dirty="0">
                <a:effectLst/>
                <a:latin typeface="Arial Narrow" panose="020B0606020202030204" pitchFamily="34" charset="0"/>
              </a:rPr>
              <a:t> Praha: Naše vojsko, 1963. </a:t>
            </a:r>
            <a:endParaRPr lang="cs-CZ" sz="16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</a:rPr>
              <a:t>SYD </a:t>
            </a:r>
            <a:r>
              <a:rPr lang="cs-CZ" sz="1600" dirty="0" err="1">
                <a:latin typeface="Arial Narrow" panose="020B0606020202030204" pitchFamily="34" charset="0"/>
              </a:rPr>
              <a:t>Hoare</a:t>
            </a:r>
            <a:r>
              <a:rPr lang="cs-CZ" sz="1600" dirty="0">
                <a:latin typeface="Arial Narrow" panose="020B0606020202030204" pitchFamily="34" charset="0"/>
              </a:rPr>
              <a:t>: Atemi </a:t>
            </a:r>
            <a:r>
              <a:rPr lang="cs-CZ" sz="1600" dirty="0" err="1">
                <a:latin typeface="Arial Narrow" panose="020B0606020202030204" pitchFamily="34" charset="0"/>
              </a:rPr>
              <a:t>Waza</a:t>
            </a:r>
            <a:r>
              <a:rPr lang="cs-CZ" sz="1600" dirty="0">
                <a:latin typeface="Arial Narrow" panose="020B0606020202030204" pitchFamily="34" charset="0"/>
              </a:rPr>
              <a:t>, London, 2010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</a:rPr>
              <a:t>KUBOYAMA KAZUHIKO: </a:t>
            </a:r>
            <a:r>
              <a:rPr lang="en-US" sz="1600" dirty="0">
                <a:latin typeface="Arial Narrow" panose="020B0606020202030204" pitchFamily="34" charset="0"/>
              </a:rPr>
              <a:t>Correlative study of </a:t>
            </a:r>
            <a:r>
              <a:rPr lang="en-US" sz="1600" i="1" dirty="0" err="1">
                <a:latin typeface="Arial Narrow" panose="020B0606020202030204" pitchFamily="34" charset="0"/>
              </a:rPr>
              <a:t>Sappo</a:t>
            </a:r>
            <a:r>
              <a:rPr lang="en-US" sz="1600" i="1" dirty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and </a:t>
            </a:r>
            <a:r>
              <a:rPr lang="en-US" sz="1600" i="1" dirty="0" err="1">
                <a:latin typeface="Arial Narrow" panose="020B0606020202030204" pitchFamily="34" charset="0"/>
              </a:rPr>
              <a:t>Kappo</a:t>
            </a:r>
            <a:r>
              <a:rPr lang="en-US" sz="1600" dirty="0" err="1">
                <a:latin typeface="Arial Narrow" panose="020B0606020202030204" pitchFamily="34" charset="0"/>
              </a:rPr>
              <a:t>.From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i="1" dirty="0" err="1">
                <a:latin typeface="Arial Narrow" panose="020B0606020202030204" pitchFamily="34" charset="0"/>
              </a:rPr>
              <a:t>Waza</a:t>
            </a:r>
            <a:r>
              <a:rPr lang="en-US" sz="1600" dirty="0">
                <a:latin typeface="Arial Narrow" panose="020B0606020202030204" pitchFamily="34" charset="0"/>
              </a:rPr>
              <a:t>(technique) of </a:t>
            </a:r>
            <a:r>
              <a:rPr lang="en-US" sz="1600" i="1" dirty="0" err="1">
                <a:latin typeface="Arial Narrow" panose="020B0606020202030204" pitchFamily="34" charset="0"/>
              </a:rPr>
              <a:t>TenjinShinyo</a:t>
            </a:r>
            <a:r>
              <a:rPr lang="en-US" sz="1600" i="1" dirty="0">
                <a:latin typeface="Arial Narrow" panose="020B0606020202030204" pitchFamily="34" charset="0"/>
              </a:rPr>
              <a:t>-Ryu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The 8th International Judo Research Symposium</a:t>
            </a:r>
            <a:r>
              <a:rPr lang="cs-CZ" sz="1600" dirty="0">
                <a:latin typeface="Arial Narrow" panose="020B0606020202030204" pitchFamily="34" charset="0"/>
              </a:rPr>
              <a:t>, 2013</a:t>
            </a:r>
          </a:p>
          <a:p>
            <a:pPr>
              <a:buFontTx/>
              <a:buChar char="-"/>
            </a:pPr>
            <a:r>
              <a:rPr lang="cs-CZ" sz="1600" dirty="0" err="1">
                <a:latin typeface="Arial Narrow" panose="020B0606020202030204" pitchFamily="34" charset="0"/>
              </a:rPr>
              <a:t>Mifune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Kyuzo</a:t>
            </a:r>
            <a:r>
              <a:rPr lang="cs-CZ" sz="1600" dirty="0">
                <a:latin typeface="Arial Narrow" panose="020B0606020202030204" pitchFamily="34" charset="0"/>
              </a:rPr>
              <a:t>: Canon </a:t>
            </a:r>
            <a:r>
              <a:rPr lang="cs-CZ" sz="1600" dirty="0" err="1">
                <a:latin typeface="Arial Narrow" panose="020B0606020202030204" pitchFamily="34" charset="0"/>
              </a:rPr>
              <a:t>of</a:t>
            </a:r>
            <a:r>
              <a:rPr lang="cs-CZ" sz="1600" dirty="0">
                <a:latin typeface="Arial Narrow" panose="020B0606020202030204" pitchFamily="34" charset="0"/>
              </a:rPr>
              <a:t> Judo. </a:t>
            </a:r>
            <a:r>
              <a:rPr lang="cs-CZ" sz="1600" dirty="0" err="1">
                <a:latin typeface="Arial Narrow" panose="020B0606020202030204" pitchFamily="34" charset="0"/>
              </a:rPr>
              <a:t>Tokyo</a:t>
            </a:r>
            <a:r>
              <a:rPr lang="cs-CZ" sz="1600" dirty="0">
                <a:latin typeface="Arial Narrow" panose="020B0606020202030204" pitchFamily="34" charset="0"/>
              </a:rPr>
              <a:t>, 1958</a:t>
            </a:r>
          </a:p>
          <a:p>
            <a:pPr marL="0" indent="0" algn="l">
              <a:buNone/>
            </a:pPr>
            <a:endParaRPr lang="cs-CZ" sz="16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  <a:hlinkClick r:id="rId3"/>
              </a:rPr>
              <a:t>ATEMI-WAZA (judotradicionalgoshinjutsukan.blogspot.com)</a:t>
            </a:r>
            <a:r>
              <a:rPr lang="cs-CZ" sz="1600" dirty="0">
                <a:latin typeface="Arial Narrow" panose="020B0606020202030204" pitchFamily="34" charset="0"/>
              </a:rPr>
              <a:t> http://judotradicionalgoshinjutsukan.blogspot.com/2007/06/atemi-waza.html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  <a:hlinkClick r:id="rId4"/>
              </a:rPr>
              <a:t>Judo </a:t>
            </a:r>
            <a:r>
              <a:rPr lang="cs-CZ" sz="1600" dirty="0" err="1">
                <a:latin typeface="Arial Narrow" panose="020B0606020202030204" pitchFamily="34" charset="0"/>
                <a:hlinkClick r:id="rId4"/>
              </a:rPr>
              <a:t>atemi</a:t>
            </a:r>
            <a:r>
              <a:rPr lang="cs-CZ" sz="16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cs-CZ" sz="1600" dirty="0" err="1">
                <a:latin typeface="Arial Narrow" panose="020B0606020202030204" pitchFamily="34" charset="0"/>
                <a:hlinkClick r:id="rId4"/>
              </a:rPr>
              <a:t>waza</a:t>
            </a:r>
            <a:r>
              <a:rPr lang="cs-CZ" sz="1600" dirty="0">
                <a:latin typeface="Arial Narrow" panose="020B0606020202030204" pitchFamily="34" charset="0"/>
                <a:hlinkClick r:id="rId4"/>
              </a:rPr>
              <a:t> – Wikipedia</a:t>
            </a:r>
            <a:r>
              <a:rPr lang="cs-CZ" sz="1600" dirty="0">
                <a:latin typeface="Arial Narrow" panose="020B0606020202030204" pitchFamily="34" charset="0"/>
              </a:rPr>
              <a:t>  https://en.wikipedia.org/wiki/Judo_atemi_waza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anose="020B0606020202030204" pitchFamily="34" charset="0"/>
                <a:hlinkClick r:id="rId5"/>
              </a:rPr>
              <a:t>Atemi - </a:t>
            </a:r>
            <a:r>
              <a:rPr lang="cs-CZ" sz="1600" dirty="0" err="1">
                <a:latin typeface="Arial Narrow" panose="020B0606020202030204" pitchFamily="34" charset="0"/>
                <a:hlinkClick r:id="rId5"/>
              </a:rPr>
              <a:t>waza</a:t>
            </a:r>
            <a:r>
              <a:rPr lang="cs-CZ" sz="1600" dirty="0">
                <a:latin typeface="Arial Narrow" panose="020B0606020202030204" pitchFamily="34" charset="0"/>
                <a:hlinkClick r:id="rId5"/>
              </a:rPr>
              <a:t> :: AC Sparta Praha Judo (sparta-judo.cz)</a:t>
            </a:r>
            <a:r>
              <a:rPr lang="cs-CZ" sz="1600" dirty="0">
                <a:latin typeface="Arial Narrow" panose="020B0606020202030204" pitchFamily="34" charset="0"/>
              </a:rPr>
              <a:t> https://www.sparta-judo.cz/techniky-judo/waza/atemi-waza/</a:t>
            </a:r>
          </a:p>
        </p:txBody>
      </p:sp>
    </p:spTree>
    <p:extLst>
      <p:ext uri="{BB962C8B-B14F-4D97-AF65-F5344CB8AC3E}">
        <p14:creationId xmlns:p14="http://schemas.microsoft.com/office/powerpoint/2010/main" val="328241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8BC26-6E2C-D925-040D-33F07A14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82" y="2086761"/>
            <a:ext cx="8431635" cy="268447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60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Děkuji </a:t>
            </a:r>
            <a:br>
              <a:rPr lang="cs-CZ" sz="60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cs-CZ" sz="60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151821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Původ 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Podstatou </a:t>
            </a:r>
            <a:r>
              <a:rPr lang="cs-CZ" dirty="0" err="1">
                <a:latin typeface="Arial Narrow" panose="020B0606020202030204" pitchFamily="34" charset="0"/>
              </a:rPr>
              <a:t>atemi</a:t>
            </a:r>
            <a:r>
              <a:rPr lang="cs-CZ" dirty="0">
                <a:latin typeface="Arial Narrow" panose="020B0606020202030204" pitchFamily="34" charset="0"/>
              </a:rPr>
              <a:t> je stimulace vitálních bodů – </a:t>
            </a:r>
            <a:r>
              <a:rPr lang="cs-CZ" b="1" u="sng" dirty="0" err="1">
                <a:latin typeface="Arial Narrow" panose="020B0606020202030204" pitchFamily="34" charset="0"/>
              </a:rPr>
              <a:t>Kyusho</a:t>
            </a:r>
            <a:endParaRPr lang="cs-CZ" b="1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Objev vitálních bodů a životních drah je připisován starověkým Číňanům - </a:t>
            </a:r>
            <a:r>
              <a:rPr lang="cs-CZ" u="sng" dirty="0">
                <a:latin typeface="Arial Narrow" panose="020B0606020202030204" pitchFamily="34" charset="0"/>
              </a:rPr>
              <a:t>Akupunktura</a:t>
            </a:r>
            <a:r>
              <a:rPr lang="cs-CZ" dirty="0">
                <a:latin typeface="Arial Narrow" panose="020B0606020202030204" pitchFamily="34" charset="0"/>
              </a:rPr>
              <a:t>, nezanedbatelný vliv má jistě i učení starověkých Indů - </a:t>
            </a:r>
            <a:r>
              <a:rPr lang="cs-CZ" u="sng" dirty="0" err="1">
                <a:latin typeface="Arial Narrow" panose="020B0606020202030204" pitchFamily="34" charset="0"/>
              </a:rPr>
              <a:t>Joga</a:t>
            </a:r>
            <a:endParaRPr lang="cs-CZ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Tato stimulace může být zdraví a život ohrožující (bojová) </a:t>
            </a:r>
            <a:r>
              <a:rPr lang="cs-CZ" b="1" u="sng" dirty="0" err="1">
                <a:latin typeface="Arial Narrow" panose="020B0606020202030204" pitchFamily="34" charset="0"/>
              </a:rPr>
              <a:t>Sappo</a:t>
            </a:r>
            <a:r>
              <a:rPr lang="cs-CZ" dirty="0">
                <a:latin typeface="Arial Narrow" panose="020B0606020202030204" pitchFamily="34" charset="0"/>
              </a:rPr>
              <a:t> nebo zdraví prospěšná (zdravotní) </a:t>
            </a:r>
            <a:r>
              <a:rPr lang="cs-CZ" b="1" u="sng" dirty="0" err="1">
                <a:latin typeface="Arial Narrow" panose="020B0606020202030204" pitchFamily="34" charset="0"/>
              </a:rPr>
              <a:t>Kappo</a:t>
            </a:r>
            <a:endParaRPr lang="cs-CZ" b="1" u="sng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Znalost </a:t>
            </a:r>
            <a:r>
              <a:rPr lang="cs-CZ" dirty="0" err="1">
                <a:latin typeface="Arial Narrow" panose="020B0606020202030204" pitchFamily="34" charset="0"/>
              </a:rPr>
              <a:t>Kyusho</a:t>
            </a:r>
            <a:r>
              <a:rPr lang="cs-CZ" dirty="0">
                <a:latin typeface="Arial Narrow" panose="020B0606020202030204" pitchFamily="34" charset="0"/>
              </a:rPr>
              <a:t> a technik s ní  spojených se předávala převážně ústně vybraným žákům daných škol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Členění Atemi </a:t>
            </a:r>
            <a:r>
              <a:rPr lang="cs-CZ" sz="4000" b="1" i="1" dirty="0" err="1">
                <a:latin typeface="Arial Narrow" panose="020B0606020202030204" pitchFamily="34" charset="0"/>
              </a:rPr>
              <a:t>waza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Školy </a:t>
            </a:r>
            <a:r>
              <a:rPr lang="cs-CZ" dirty="0" err="1">
                <a:latin typeface="Arial Narrow" panose="020B0606020202030204" pitchFamily="34" charset="0"/>
              </a:rPr>
              <a:t>Ju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Jutsu</a:t>
            </a:r>
            <a:r>
              <a:rPr lang="cs-CZ" dirty="0">
                <a:latin typeface="Arial Narrow" panose="020B0606020202030204" pitchFamily="34" charset="0"/>
              </a:rPr>
              <a:t> rozlišovaly </a:t>
            </a:r>
            <a:r>
              <a:rPr lang="cs-CZ" u="sng" dirty="0" err="1">
                <a:latin typeface="Arial Narrow" panose="020B0606020202030204" pitchFamily="34" charset="0"/>
              </a:rPr>
              <a:t>Sappo</a:t>
            </a:r>
            <a:r>
              <a:rPr lang="cs-CZ" u="sng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na techniky s trvalou paralýzou – zmrzačení, smrt - </a:t>
            </a:r>
            <a:r>
              <a:rPr lang="cs-CZ" b="1" u="sng" dirty="0" err="1">
                <a:latin typeface="Arial Narrow" panose="020B0606020202030204" pitchFamily="34" charset="0"/>
              </a:rPr>
              <a:t>Sokushi</a:t>
            </a:r>
            <a:r>
              <a:rPr lang="cs-CZ" dirty="0">
                <a:latin typeface="Arial Narrow" panose="020B0606020202030204" pitchFamily="34" charset="0"/>
              </a:rPr>
              <a:t> a na techniky dočasného paralyzování - </a:t>
            </a:r>
            <a:r>
              <a:rPr lang="cs-CZ" b="1" u="sng" dirty="0" err="1">
                <a:latin typeface="Arial Narrow" panose="020B0606020202030204" pitchFamily="34" charset="0"/>
              </a:rPr>
              <a:t>Sokuto</a:t>
            </a:r>
            <a:r>
              <a:rPr lang="cs-CZ" b="1" u="sng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u="sng" dirty="0" err="1">
                <a:latin typeface="Arial Narrow" panose="020B0606020202030204" pitchFamily="34" charset="0"/>
              </a:rPr>
              <a:t>Sokushi</a:t>
            </a:r>
            <a:r>
              <a:rPr lang="cs-CZ" dirty="0">
                <a:latin typeface="Arial Narrow" panose="020B0606020202030204" pitchFamily="34" charset="0"/>
              </a:rPr>
              <a:t> – cílem stimulace jsou především vnitřní orgány a mozek – tj. linie spojující hlavu, krk, hrudník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u="sng" dirty="0" err="1">
                <a:latin typeface="Arial Narrow" panose="020B0606020202030204" pitchFamily="34" charset="0"/>
              </a:rPr>
              <a:t>Sokuto</a:t>
            </a:r>
            <a:r>
              <a:rPr lang="cs-CZ" dirty="0">
                <a:latin typeface="Arial Narrow" panose="020B0606020202030204" pitchFamily="34" charset="0"/>
              </a:rPr>
              <a:t> – cílem stimulace jsou hlavně body na končetinách, kde se nacházejí nervy blízko povrchu těla</a:t>
            </a:r>
            <a:endParaRPr lang="cs-CZ" b="1" u="sng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1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Vitální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Umístění vitálních bodů je v místech mezi kostmi, v okolí kloubů, v místech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Narrow" panose="020B0606020202030204" pitchFamily="34" charset="0"/>
              </a:rPr>
              <a:t>    úponů svalů a šlach, popř. v místech jejich křížení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V místech průchodů nervových vláken a u ganglií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Na, nebo v okolí velkých tepen a žil, nebo v místech jejich rozdělení na menší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Obecně v místech měkkých tkání, umožňujících snadný přenos působení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Narrow" panose="020B0606020202030204" pitchFamily="34" charset="0"/>
              </a:rPr>
              <a:t>     </a:t>
            </a:r>
            <a:r>
              <a:rPr lang="cs-CZ" dirty="0" err="1">
                <a:latin typeface="Arial Narrow" panose="020B0606020202030204" pitchFamily="34" charset="0"/>
              </a:rPr>
              <a:t>atemi</a:t>
            </a:r>
            <a:r>
              <a:rPr lang="cs-CZ" dirty="0">
                <a:latin typeface="Arial Narrow" panose="020B0606020202030204" pitchFamily="34" charset="0"/>
              </a:rPr>
              <a:t> z vnějšku dovnitř</a:t>
            </a:r>
          </a:p>
        </p:txBody>
      </p:sp>
    </p:spTree>
    <p:extLst>
      <p:ext uri="{BB962C8B-B14F-4D97-AF65-F5344CB8AC3E}">
        <p14:creationId xmlns:p14="http://schemas.microsoft.com/office/powerpoint/2010/main" val="351182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Vitální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Dle různých škol </a:t>
            </a:r>
            <a:r>
              <a:rPr lang="cs-CZ" dirty="0" err="1">
                <a:latin typeface="Arial Narrow" panose="020B0606020202030204" pitchFamily="34" charset="0"/>
              </a:rPr>
              <a:t>Ju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Jutsu</a:t>
            </a:r>
            <a:r>
              <a:rPr lang="cs-CZ" dirty="0">
                <a:latin typeface="Arial Narrow" panose="020B0606020202030204" pitchFamily="34" charset="0"/>
              </a:rPr>
              <a:t> lze celkem uvažovat o 40 až 45 párech nebo i samostatných bodech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Zastoupení skupiny </a:t>
            </a:r>
            <a:r>
              <a:rPr lang="cs-CZ" dirty="0" err="1">
                <a:latin typeface="Arial Narrow" panose="020B0606020202030204" pitchFamily="34" charset="0"/>
              </a:rPr>
              <a:t>Sokushi</a:t>
            </a:r>
            <a:r>
              <a:rPr lang="cs-CZ" dirty="0">
                <a:latin typeface="Arial Narrow" panose="020B0606020202030204" pitchFamily="34" charset="0"/>
              </a:rPr>
              <a:t> (fatální) a skupiny </a:t>
            </a:r>
            <a:r>
              <a:rPr lang="cs-CZ" dirty="0" err="1">
                <a:latin typeface="Arial Narrow" panose="020B0606020202030204" pitchFamily="34" charset="0"/>
              </a:rPr>
              <a:t>Sokuto</a:t>
            </a:r>
            <a:r>
              <a:rPr lang="cs-CZ" dirty="0">
                <a:latin typeface="Arial Narrow" panose="020B0606020202030204" pitchFamily="34" charset="0"/>
              </a:rPr>
              <a:t> (dočasné) je zhruba stejné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Pro </a:t>
            </a:r>
            <a:r>
              <a:rPr lang="cs-CZ" dirty="0" err="1">
                <a:latin typeface="Arial Narrow" panose="020B0606020202030204" pitchFamily="34" charset="0"/>
              </a:rPr>
              <a:t>Kodokan</a:t>
            </a:r>
            <a:r>
              <a:rPr lang="cs-CZ" dirty="0">
                <a:latin typeface="Arial Narrow" panose="020B0606020202030204" pitchFamily="34" charset="0"/>
              </a:rPr>
              <a:t> Judo vybral </a:t>
            </a:r>
            <a:r>
              <a:rPr lang="cs-CZ" dirty="0" err="1">
                <a:latin typeface="Arial Narrow" panose="020B0606020202030204" pitchFamily="34" charset="0"/>
              </a:rPr>
              <a:t>Jigoro</a:t>
            </a:r>
            <a:r>
              <a:rPr lang="cs-CZ" dirty="0">
                <a:latin typeface="Arial Narrow" panose="020B0606020202030204" pitchFamily="34" charset="0"/>
              </a:rPr>
              <a:t> Kano celkem 12 vitálních bodů</a:t>
            </a:r>
          </a:p>
        </p:txBody>
      </p:sp>
    </p:spTree>
    <p:extLst>
      <p:ext uri="{BB962C8B-B14F-4D97-AF65-F5344CB8AC3E}">
        <p14:creationId xmlns:p14="http://schemas.microsoft.com/office/powerpoint/2010/main" val="250241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Vitální body </a:t>
            </a:r>
            <a:r>
              <a:rPr lang="cs-CZ" sz="4000" b="1" i="1" dirty="0" err="1">
                <a:latin typeface="Arial Narrow" panose="020B0606020202030204" pitchFamily="34" charset="0"/>
              </a:rPr>
              <a:t>Ju</a:t>
            </a:r>
            <a:r>
              <a:rPr lang="cs-CZ" sz="4000" b="1" i="1" dirty="0">
                <a:latin typeface="Arial Narrow" panose="020B0606020202030204" pitchFamily="34" charset="0"/>
              </a:rPr>
              <a:t> </a:t>
            </a:r>
            <a:r>
              <a:rPr lang="cs-CZ" sz="4000" b="1" i="1" dirty="0" err="1">
                <a:latin typeface="Arial Narrow" panose="020B0606020202030204" pitchFamily="34" charset="0"/>
              </a:rPr>
              <a:t>Jutsu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58C33C-76FA-D8C0-956F-60185D6DE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11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Vitální body </a:t>
            </a:r>
            <a:r>
              <a:rPr lang="cs-CZ" sz="4000" b="1" i="1" dirty="0" err="1">
                <a:latin typeface="Arial Narrow" panose="020B0606020202030204" pitchFamily="34" charset="0"/>
              </a:rPr>
              <a:t>Kodokan</a:t>
            </a:r>
            <a:r>
              <a:rPr lang="cs-CZ" sz="4000" b="1" i="1" dirty="0">
                <a:latin typeface="Arial Narrow" panose="020B0606020202030204" pitchFamily="34" charset="0"/>
              </a:rPr>
              <a:t> Judo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113472-B3B9-2D5D-A755-3235027D9B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978" y="2141537"/>
            <a:ext cx="2655984" cy="4351338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B980C8-4028-A797-2FD7-CDB52E0B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5339" y="2141537"/>
            <a:ext cx="5880683" cy="4351338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 – TEN – DÓ              (</a:t>
            </a:r>
            <a:r>
              <a:rPr lang="cs-CZ" sz="1600" dirty="0" err="1">
                <a:latin typeface="Arial Narrow" panose="020B0606020202030204" pitchFamily="34" charset="0"/>
              </a:rPr>
              <a:t>bregma</a:t>
            </a:r>
            <a:r>
              <a:rPr lang="cs-CZ" sz="1600" dirty="0">
                <a:latin typeface="Arial Narrow" panose="020B0606020202030204" pitchFamily="34" charset="0"/>
              </a:rPr>
              <a:t> – temeno)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2 – KASUMI                     (spánek)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3 – UTO                            (kořen nosu)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4 - DOKKO       (</a:t>
            </a:r>
            <a:r>
              <a:rPr lang="cs-CZ" sz="1600" dirty="0" err="1">
                <a:latin typeface="Arial Narrow" panose="020B0606020202030204" pitchFamily="34" charset="0"/>
              </a:rPr>
              <a:t>processus</a:t>
            </a:r>
            <a:r>
              <a:rPr lang="cs-CZ" sz="1600" dirty="0">
                <a:latin typeface="Arial Narrow" panose="020B0606020202030204" pitchFamily="34" charset="0"/>
              </a:rPr>
              <a:t> </a:t>
            </a:r>
            <a:r>
              <a:rPr lang="cs-CZ" sz="1600" dirty="0" err="1">
                <a:latin typeface="Arial Narrow" panose="020B0606020202030204" pitchFamily="34" charset="0"/>
              </a:rPr>
              <a:t>mastoideus</a:t>
            </a:r>
            <a:r>
              <a:rPr lang="cs-CZ" sz="1600" dirty="0">
                <a:latin typeface="Arial Narrow" panose="020B0606020202030204" pitchFamily="34" charset="0"/>
              </a:rPr>
              <a:t> - kostěný výběžek za uchem)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5 - JINCHU                       (</a:t>
            </a:r>
            <a:r>
              <a:rPr lang="cs-CZ" sz="1600" dirty="0" err="1">
                <a:latin typeface="Arial Narrow" panose="020B0606020202030204" pitchFamily="34" charset="0"/>
              </a:rPr>
              <a:t>philtrum</a:t>
            </a:r>
            <a:r>
              <a:rPr lang="cs-CZ" sz="16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6 - KACHI - KAKE              (brada)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7 - SUI - GETSU                 (</a:t>
            </a:r>
            <a:r>
              <a:rPr lang="cs-CZ" sz="1600" dirty="0" err="1">
                <a:latin typeface="Arial Narrow" panose="020B0606020202030204" pitchFamily="34" charset="0"/>
              </a:rPr>
              <a:t>solar</a:t>
            </a:r>
            <a:r>
              <a:rPr lang="cs-CZ" sz="1600" dirty="0">
                <a:latin typeface="Arial Narrow" panose="020B0606020202030204" pitchFamily="34" charset="0"/>
              </a:rPr>
              <a:t> plexus)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8 – GETSUEI                      (levé podžebří)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9 - DEN - KÓ                      (pravé podžebří)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10 - MYO - JO                   (podbřišek)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11 - TSURI - GANE           (genitálie)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dirty="0">
                <a:latin typeface="Arial Narrow" panose="020B0606020202030204" pitchFamily="34" charset="0"/>
              </a:rPr>
              <a:t>12 – SHITSU                      (koleno)</a:t>
            </a:r>
          </a:p>
        </p:txBody>
      </p:sp>
    </p:spTree>
    <p:extLst>
      <p:ext uri="{BB962C8B-B14F-4D97-AF65-F5344CB8AC3E}">
        <p14:creationId xmlns:p14="http://schemas.microsoft.com/office/powerpoint/2010/main" val="79227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91B17-20A0-3B50-8EEC-85D0F3EB809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i="1" dirty="0">
                <a:latin typeface="Arial Narrow" panose="020B0606020202030204" pitchFamily="34" charset="0"/>
              </a:rPr>
              <a:t>Přehled účinků stimulace vitálních bodů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77A6-6C76-5A40-272D-F5E2FB6AE67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Narrow" panose="020B0606020202030204" pitchFamily="34" charset="0"/>
              </a:rPr>
              <a:t>Z dochovaných dokumentů škol </a:t>
            </a:r>
            <a:r>
              <a:rPr lang="cs-CZ" dirty="0" err="1">
                <a:latin typeface="Arial Narrow" panose="020B0606020202030204" pitchFamily="34" charset="0"/>
              </a:rPr>
              <a:t>Ju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Jutsu</a:t>
            </a:r>
            <a:r>
              <a:rPr lang="cs-CZ" dirty="0">
                <a:latin typeface="Arial Narrow" panose="020B0606020202030204" pitchFamily="34" charset="0"/>
              </a:rPr>
              <a:t> lze rozdělit účinky </a:t>
            </a:r>
            <a:r>
              <a:rPr lang="cs-CZ" dirty="0" err="1">
                <a:latin typeface="Arial Narrow" panose="020B0606020202030204" pitchFamily="34" charset="0"/>
              </a:rPr>
              <a:t>atemi</a:t>
            </a:r>
            <a:r>
              <a:rPr lang="cs-CZ" dirty="0">
                <a:latin typeface="Arial Narrow" panose="020B0606020202030204" pitchFamily="34" charset="0"/>
              </a:rPr>
              <a:t> následovně: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Fatální ojedinělé – krvácení do mozku, vnitřní krvácení přes poškozené orgány – např. natržená slezina, játra, močový měchýř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Často ztráta vědomí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Přibližně v 50% případů otřes mozku, celkový šok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>
                <a:latin typeface="Arial Narrow" panose="020B0606020202030204" pitchFamily="34" charset="0"/>
              </a:rPr>
              <a:t>Zhruba v ¼ případů znecitlivění, zhmožděniny, vykloubeniny, zlomeniny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3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1566</Words>
  <Application>Microsoft Office PowerPoint</Application>
  <PresentationFormat>Širokoúhlá obrazovka</PresentationFormat>
  <Paragraphs>161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Monotype Corsiva</vt:lpstr>
      <vt:lpstr>Pristina</vt:lpstr>
      <vt:lpstr>Wingdings</vt:lpstr>
      <vt:lpstr>Motiv Office</vt:lpstr>
      <vt:lpstr>Atemi waza</vt:lpstr>
      <vt:lpstr>Co znamená Atemi waza?</vt:lpstr>
      <vt:lpstr>Původ Atemi waza</vt:lpstr>
      <vt:lpstr>Členění Atemi waza</vt:lpstr>
      <vt:lpstr>Vitální body</vt:lpstr>
      <vt:lpstr>Vitální body</vt:lpstr>
      <vt:lpstr>Vitální body Ju Jutsu</vt:lpstr>
      <vt:lpstr>Vitální body Kodokan Judo</vt:lpstr>
      <vt:lpstr>Přehled účinků stimulace vitálních bodů</vt:lpstr>
      <vt:lpstr>Přehled účinků stimulace vitálních bodů</vt:lpstr>
      <vt:lpstr>Stimulace vitálních bodů</vt:lpstr>
      <vt:lpstr>Stimulace vitálních bodů</vt:lpstr>
      <vt:lpstr>Atemi waza Kodokan Judo</vt:lpstr>
      <vt:lpstr>Atemi waza Kodokan Judo</vt:lpstr>
      <vt:lpstr>Atemi waza Kodokan Judo Kyusho - vitální body</vt:lpstr>
      <vt:lpstr> Členění technik Atemi waza Kodokan Judo </vt:lpstr>
      <vt:lpstr> Členění technik Atemi waza Kodokan Judo </vt:lpstr>
      <vt:lpstr>Ude ata waza</vt:lpstr>
      <vt:lpstr> Členění technik Atemi waza Kodokan Judo </vt:lpstr>
      <vt:lpstr>Ashi ate waza</vt:lpstr>
      <vt:lpstr>Vztah Atemi waza k Randori</vt:lpstr>
      <vt:lpstr>Použité zdroje</vt:lpstr>
      <vt:lpstr>Děkuji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Atemi waza</dc:title>
  <dc:creator>user</dc:creator>
  <cp:lastModifiedBy>user</cp:lastModifiedBy>
  <cp:revision>278</cp:revision>
  <dcterms:created xsi:type="dcterms:W3CDTF">2023-02-06T11:26:50Z</dcterms:created>
  <dcterms:modified xsi:type="dcterms:W3CDTF">2023-02-16T13:55:42Z</dcterms:modified>
</cp:coreProperties>
</file>